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9"/>
  </p:notesMasterIdLst>
  <p:sldIdLst>
    <p:sldId id="366" r:id="rId2"/>
    <p:sldId id="370" r:id="rId3"/>
    <p:sldId id="378" r:id="rId4"/>
    <p:sldId id="365" r:id="rId5"/>
    <p:sldId id="369" r:id="rId6"/>
    <p:sldId id="360" r:id="rId7"/>
    <p:sldId id="371" r:id="rId8"/>
    <p:sldId id="372" r:id="rId9"/>
    <p:sldId id="373" r:id="rId10"/>
    <p:sldId id="374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75" r:id="rId19"/>
    <p:sldId id="314" r:id="rId20"/>
    <p:sldId id="315" r:id="rId21"/>
    <p:sldId id="313" r:id="rId22"/>
    <p:sldId id="257" r:id="rId23"/>
    <p:sldId id="312" r:id="rId24"/>
    <p:sldId id="309" r:id="rId25"/>
    <p:sldId id="310" r:id="rId26"/>
    <p:sldId id="258" r:id="rId27"/>
    <p:sldId id="259" r:id="rId28"/>
    <p:sldId id="316" r:id="rId29"/>
    <p:sldId id="304" r:id="rId30"/>
    <p:sldId id="318" r:id="rId31"/>
    <p:sldId id="260" r:id="rId32"/>
    <p:sldId id="271" r:id="rId33"/>
    <p:sldId id="355" r:id="rId34"/>
    <p:sldId id="323" r:id="rId35"/>
    <p:sldId id="300" r:id="rId36"/>
    <p:sldId id="324" r:id="rId37"/>
    <p:sldId id="262" r:id="rId38"/>
    <p:sldId id="325" r:id="rId39"/>
    <p:sldId id="263" r:id="rId40"/>
    <p:sldId id="319" r:id="rId41"/>
    <p:sldId id="326" r:id="rId42"/>
    <p:sldId id="301" r:id="rId43"/>
    <p:sldId id="327" r:id="rId44"/>
    <p:sldId id="266" r:id="rId45"/>
    <p:sldId id="328" r:id="rId46"/>
    <p:sldId id="264" r:id="rId47"/>
    <p:sldId id="302" r:id="rId48"/>
    <p:sldId id="329" r:id="rId49"/>
    <p:sldId id="287" r:id="rId50"/>
    <p:sldId id="272" r:id="rId51"/>
    <p:sldId id="356" r:id="rId52"/>
    <p:sldId id="330" r:id="rId53"/>
    <p:sldId id="288" r:id="rId54"/>
    <p:sldId id="338" r:id="rId55"/>
    <p:sldId id="307" r:id="rId56"/>
    <p:sldId id="332" r:id="rId57"/>
    <p:sldId id="308" r:id="rId58"/>
    <p:sldId id="331" r:id="rId59"/>
    <p:sldId id="289" r:id="rId60"/>
    <p:sldId id="333" r:id="rId61"/>
    <p:sldId id="275" r:id="rId62"/>
    <p:sldId id="334" r:id="rId63"/>
    <p:sldId id="276" r:id="rId64"/>
    <p:sldId id="363" r:id="rId65"/>
    <p:sldId id="335" r:id="rId66"/>
    <p:sldId id="277" r:id="rId67"/>
    <p:sldId id="357" r:id="rId68"/>
    <p:sldId id="273" r:id="rId69"/>
    <p:sldId id="339" r:id="rId70"/>
    <p:sldId id="278" r:id="rId71"/>
    <p:sldId id="340" r:id="rId72"/>
    <p:sldId id="303" r:id="rId73"/>
    <p:sldId id="341" r:id="rId74"/>
    <p:sldId id="280" r:id="rId75"/>
    <p:sldId id="342" r:id="rId76"/>
    <p:sldId id="279" r:id="rId77"/>
    <p:sldId id="343" r:id="rId78"/>
    <p:sldId id="281" r:id="rId79"/>
    <p:sldId id="274" r:id="rId80"/>
    <p:sldId id="362" r:id="rId81"/>
    <p:sldId id="344" r:id="rId82"/>
    <p:sldId id="282" r:id="rId83"/>
    <p:sldId id="345" r:id="rId84"/>
    <p:sldId id="305" r:id="rId85"/>
    <p:sldId id="346" r:id="rId86"/>
    <p:sldId id="283" r:id="rId87"/>
    <p:sldId id="284" r:id="rId88"/>
    <p:sldId id="306" r:id="rId89"/>
    <p:sldId id="285" r:id="rId90"/>
    <p:sldId id="347" r:id="rId91"/>
    <p:sldId id="286" r:id="rId92"/>
    <p:sldId id="298" r:id="rId93"/>
    <p:sldId id="361" r:id="rId94"/>
    <p:sldId id="348" r:id="rId95"/>
    <p:sldId id="265" r:id="rId96"/>
    <p:sldId id="336" r:id="rId97"/>
    <p:sldId id="290" r:id="rId98"/>
    <p:sldId id="349" r:id="rId99"/>
    <p:sldId id="297" r:id="rId100"/>
    <p:sldId id="353" r:id="rId101"/>
    <p:sldId id="296" r:id="rId102"/>
    <p:sldId id="354" r:id="rId103"/>
    <p:sldId id="291" r:id="rId104"/>
    <p:sldId id="337" r:id="rId105"/>
    <p:sldId id="292" r:id="rId106"/>
    <p:sldId id="350" r:id="rId107"/>
    <p:sldId id="293" r:id="rId108"/>
    <p:sldId id="351" r:id="rId109"/>
    <p:sldId id="295" r:id="rId110"/>
    <p:sldId id="299" r:id="rId111"/>
    <p:sldId id="294" r:id="rId112"/>
    <p:sldId id="269" r:id="rId113"/>
    <p:sldId id="267" r:id="rId114"/>
    <p:sldId id="379" r:id="rId115"/>
    <p:sldId id="270" r:id="rId116"/>
    <p:sldId id="358" r:id="rId117"/>
    <p:sldId id="359" r:id="rId1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8000"/>
    <a:srgbClr val="FF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5" autoAdjust="0"/>
    <p:restoredTop sz="98757" autoAdjust="0"/>
  </p:normalViewPr>
  <p:slideViewPr>
    <p:cSldViewPr>
      <p:cViewPr varScale="1">
        <p:scale>
          <a:sx n="86" d="100"/>
          <a:sy n="86" d="100"/>
        </p:scale>
        <p:origin x="8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684D6-8BAC-4683-B816-2369216F66B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74B68-58BD-4663-9400-A4652FBE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3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1A21-BB9F-2540-B819-62EA3BDBA1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6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1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6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1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4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3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9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4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3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6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80FDA-5C08-4223-9DDA-3FB680A6573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2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akrapong\Desktop\book กชช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88" t="33745" r="4549" b="16974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akrapong\Desktop\BookBMN58_1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1" t="45368" b="38113"/>
          <a:stretch/>
        </p:blipFill>
        <p:spPr bwMode="auto">
          <a:xfrm>
            <a:off x="0" y="1700808"/>
            <a:ext cx="9144000" cy="14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224136"/>
          </a:xfr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ข้อมูลความจำเป็นพื้นฐาน (จปฐ.)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5" name="Picture 4" descr="http://www.prcdd.cdd.go.th/images/logo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25852"/>
            <a:ext cx="864096" cy="887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83768" y="6023029"/>
            <a:ext cx="54200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กรมการพัฒนาชุมชน  กระทรวงมหาดไทย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14313" y="195263"/>
            <a:ext cx="8749220" cy="6330081"/>
            <a:chOff x="214282" y="159229"/>
            <a:chExt cx="8748743" cy="6329577"/>
          </a:xfrm>
        </p:grpSpPr>
        <p:sp>
          <p:nvSpPr>
            <p:cNvPr id="27" name="Curved Down Arrow 26"/>
            <p:cNvSpPr/>
            <p:nvPr/>
          </p:nvSpPr>
          <p:spPr>
            <a:xfrm rot="18095767">
              <a:off x="1253271" y="1769610"/>
              <a:ext cx="2238197" cy="769896"/>
            </a:xfrm>
            <a:prstGeom prst="curvedDownArrow">
              <a:avLst>
                <a:gd name="adj1" fmla="val 25290"/>
                <a:gd name="adj2" fmla="val 43100"/>
                <a:gd name="adj3" fmla="val 32203"/>
              </a:avLst>
            </a:prstGeom>
            <a:solidFill>
              <a:srgbClr val="CC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LilyUPC" panose="020B0604020202020204" pitchFamily="34" charset="-34"/>
              </a:endParaRPr>
            </a:p>
          </p:txBody>
        </p:sp>
        <p:sp>
          <p:nvSpPr>
            <p:cNvPr id="26" name="Curved Down Arrow 25"/>
            <p:cNvSpPr/>
            <p:nvPr/>
          </p:nvSpPr>
          <p:spPr>
            <a:xfrm rot="12980218">
              <a:off x="1206415" y="4734040"/>
              <a:ext cx="2238253" cy="768289"/>
            </a:xfrm>
            <a:prstGeom prst="curvedDownArrow">
              <a:avLst>
                <a:gd name="adj1" fmla="val 25290"/>
                <a:gd name="adj2" fmla="val 43100"/>
                <a:gd name="adj3" fmla="val 32203"/>
              </a:avLst>
            </a:prstGeom>
            <a:solidFill>
              <a:srgbClr val="CC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LilyUPC" panose="020B0604020202020204" pitchFamily="34" charset="-34"/>
              </a:endParaRPr>
            </a:p>
          </p:txBody>
        </p:sp>
        <p:sp>
          <p:nvSpPr>
            <p:cNvPr id="25" name="Curved Down Arrow 24"/>
            <p:cNvSpPr/>
            <p:nvPr/>
          </p:nvSpPr>
          <p:spPr>
            <a:xfrm rot="9118832">
              <a:off x="4192340" y="5624556"/>
              <a:ext cx="2238253" cy="768289"/>
            </a:xfrm>
            <a:prstGeom prst="curvedDownArrow">
              <a:avLst>
                <a:gd name="adj1" fmla="val 25290"/>
                <a:gd name="adj2" fmla="val 43100"/>
                <a:gd name="adj3" fmla="val 32203"/>
              </a:avLst>
            </a:prstGeom>
            <a:solidFill>
              <a:srgbClr val="CC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LilyUPC" panose="020B0604020202020204" pitchFamily="34" charset="-34"/>
              </a:endParaRPr>
            </a:p>
          </p:txBody>
        </p:sp>
        <p:sp>
          <p:nvSpPr>
            <p:cNvPr id="24" name="Curved Down Arrow 23"/>
            <p:cNvSpPr/>
            <p:nvPr/>
          </p:nvSpPr>
          <p:spPr>
            <a:xfrm rot="4968191">
              <a:off x="7177494" y="3928439"/>
              <a:ext cx="1922310" cy="717511"/>
            </a:xfrm>
            <a:prstGeom prst="curvedDownArrow">
              <a:avLst>
                <a:gd name="adj1" fmla="val 25290"/>
                <a:gd name="adj2" fmla="val 43100"/>
                <a:gd name="adj3" fmla="val 32203"/>
              </a:avLst>
            </a:prstGeom>
            <a:solidFill>
              <a:srgbClr val="CC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LilyUPC" panose="020B0604020202020204" pitchFamily="34" charset="-34"/>
              </a:endParaRP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50825" y="1101746"/>
              <a:ext cx="8712200" cy="5286375"/>
              <a:chOff x="158" y="346"/>
              <a:chExt cx="5488" cy="3330"/>
            </a:xfrm>
          </p:grpSpPr>
          <p:sp>
            <p:nvSpPr>
              <p:cNvPr id="119811" name="Text Box 3"/>
              <p:cNvSpPr txBox="1">
                <a:spLocks noChangeArrowheads="1"/>
              </p:cNvSpPr>
              <p:nvPr/>
            </p:nvSpPr>
            <p:spPr bwMode="auto">
              <a:xfrm>
                <a:off x="2340" y="1407"/>
                <a:ext cx="1324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H SarabunPSK" pitchFamily="34" charset="-34"/>
                    <a:ea typeface="+mn-ea"/>
                    <a:cs typeface="TH SarabunPSK" pitchFamily="34" charset="-34"/>
                  </a:rPr>
                  <a:t>มี 5 หมวด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H SarabunPSK" pitchFamily="34" charset="-34"/>
                    <a:ea typeface="+mn-ea"/>
                    <a:cs typeface="TH SarabunPSK" pitchFamily="34" charset="-34"/>
                  </a:rPr>
                  <a:t>31 </a:t>
                </a:r>
                <a:r>
                  <a:rPr kumimoji="0" lang="th-TH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H SarabunPSK" pitchFamily="34" charset="-34"/>
                    <a:ea typeface="+mn-ea"/>
                    <a:cs typeface="TH SarabunPSK" pitchFamily="34" charset="-34"/>
                  </a:rPr>
                  <a:t>ตัวชี้วัด</a:t>
                </a:r>
              </a:p>
            </p:txBody>
          </p:sp>
          <p:sp>
            <p:nvSpPr>
              <p:cNvPr id="18449" name="Oval 4"/>
              <p:cNvSpPr>
                <a:spLocks noChangeArrowheads="1"/>
              </p:cNvSpPr>
              <p:nvPr/>
            </p:nvSpPr>
            <p:spPr bwMode="auto">
              <a:xfrm>
                <a:off x="2018" y="346"/>
                <a:ext cx="1815" cy="816"/>
              </a:xfrm>
              <a:prstGeom prst="ellipse">
                <a:avLst/>
              </a:prstGeom>
              <a:solidFill>
                <a:srgbClr val="FED6F8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Cordia New" pitchFamily="34" charset="-34"/>
                  </a:rPr>
                  <a:t>1.</a:t>
                </a:r>
                <a:r>
                  <a:rPr kumimoji="0" lang="th-TH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Cordia New" pitchFamily="34" charset="-34"/>
                  </a:rPr>
                  <a:t>สุขภาพ</a:t>
                </a:r>
                <a:endParaRPr kumimoji="0" lang="th-TH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Franklin Gothic Book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18450" name="Oval 6"/>
              <p:cNvSpPr>
                <a:spLocks noChangeArrowheads="1"/>
              </p:cNvSpPr>
              <p:nvPr/>
            </p:nvSpPr>
            <p:spPr bwMode="auto">
              <a:xfrm>
                <a:off x="3833" y="1434"/>
                <a:ext cx="1813" cy="816"/>
              </a:xfrm>
              <a:prstGeom prst="ellipse">
                <a:avLst/>
              </a:prstGeom>
              <a:solidFill>
                <a:srgbClr val="FED6F8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Cordia New" pitchFamily="34" charset="-34"/>
                  </a:rPr>
                  <a:t>2.สภาพแวดล้อม</a:t>
                </a:r>
                <a:endParaRPr kumimoji="0" lang="th-TH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Franklin Gothic Book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18451" name="Oval 7"/>
              <p:cNvSpPr>
                <a:spLocks noChangeArrowheads="1"/>
              </p:cNvSpPr>
              <p:nvPr/>
            </p:nvSpPr>
            <p:spPr bwMode="auto">
              <a:xfrm>
                <a:off x="158" y="1434"/>
                <a:ext cx="1905" cy="862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Cordia New" pitchFamily="34" charset="-34"/>
                  </a:rPr>
                  <a:t>5.ค่านิยม</a:t>
                </a:r>
                <a:endPara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Franklin Gothic Book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18452" name="Oval 8"/>
              <p:cNvSpPr>
                <a:spLocks noChangeArrowheads="1"/>
              </p:cNvSpPr>
              <p:nvPr/>
            </p:nvSpPr>
            <p:spPr bwMode="auto">
              <a:xfrm>
                <a:off x="1083" y="2750"/>
                <a:ext cx="1978" cy="926"/>
              </a:xfrm>
              <a:prstGeom prst="ellipse">
                <a:avLst/>
              </a:prstGeom>
              <a:solidFill>
                <a:srgbClr val="FED6F8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Cordia New" pitchFamily="34" charset="-34"/>
                  </a:rPr>
                  <a:t>4.การมีงานทำ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Cordia New" pitchFamily="34" charset="-34"/>
                  </a:rPr>
                  <a:t>และรายได้</a:t>
                </a:r>
                <a:endParaRPr kumimoji="0" lang="th-TH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Franklin Gothic Book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18453" name="Oval 9"/>
              <p:cNvSpPr>
                <a:spLocks noChangeArrowheads="1"/>
              </p:cNvSpPr>
              <p:nvPr/>
            </p:nvSpPr>
            <p:spPr bwMode="auto">
              <a:xfrm>
                <a:off x="3379" y="2750"/>
                <a:ext cx="1809" cy="907"/>
              </a:xfrm>
              <a:prstGeom prst="ellipse">
                <a:avLst/>
              </a:prstGeom>
              <a:solidFill>
                <a:srgbClr val="FED6F8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Cordia New" pitchFamily="34" charset="-34"/>
                  </a:rPr>
                  <a:t>3.การศึกษา</a:t>
                </a:r>
                <a:endParaRPr kumimoji="0" lang="th-TH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Franklin Gothic Book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18454" name="Text Box 11"/>
              <p:cNvSpPr txBox="1">
                <a:spLocks noChangeArrowheads="1"/>
              </p:cNvSpPr>
              <p:nvPr/>
            </p:nvSpPr>
            <p:spPr bwMode="auto">
              <a:xfrm>
                <a:off x="2641" y="901"/>
                <a:ext cx="60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LilyUPC" panose="020B0604020202020204" pitchFamily="34" charset="-34"/>
                  </a:rPr>
                  <a:t>( 7 ตัวชี้วัด)</a:t>
                </a:r>
              </a:p>
            </p:txBody>
          </p:sp>
          <p:sp>
            <p:nvSpPr>
              <p:cNvPr id="18455" name="Text Box 15"/>
              <p:cNvSpPr txBox="1">
                <a:spLocks noChangeArrowheads="1"/>
              </p:cNvSpPr>
              <p:nvPr/>
            </p:nvSpPr>
            <p:spPr bwMode="auto">
              <a:xfrm>
                <a:off x="967" y="2048"/>
                <a:ext cx="11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" name="Curved Down Arrow 22"/>
            <p:cNvSpPr/>
            <p:nvPr/>
          </p:nvSpPr>
          <p:spPr>
            <a:xfrm rot="2372156">
              <a:off x="6055476" y="1457147"/>
              <a:ext cx="2383875" cy="779076"/>
            </a:xfrm>
            <a:prstGeom prst="curvedDownArrow">
              <a:avLst>
                <a:gd name="adj1" fmla="val 25290"/>
                <a:gd name="adj2" fmla="val 43100"/>
                <a:gd name="adj3" fmla="val 32203"/>
              </a:avLst>
            </a:prstGeom>
            <a:solidFill>
              <a:srgbClr val="CC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LilyUPC" panose="020B0604020202020204" pitchFamily="34" charset="-34"/>
              </a:endParaRPr>
            </a:p>
          </p:txBody>
        </p:sp>
        <p:sp>
          <p:nvSpPr>
            <p:cNvPr id="18443" name="TextBox 15"/>
            <p:cNvSpPr txBox="1">
              <a:spLocks noChangeArrowheads="1"/>
            </p:cNvSpPr>
            <p:nvPr/>
          </p:nvSpPr>
          <p:spPr bwMode="auto">
            <a:xfrm>
              <a:off x="214282" y="159229"/>
              <a:ext cx="8723387" cy="7693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 เครื่องชี้วัดข้อมูล </a:t>
              </a:r>
              <a:r>
                <a:rPr kumimoji="0" lang="th-TH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จปฐ.</a:t>
              </a:r>
              <a:r>
                <a:rPr kumimoji="0" lang="th-TH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 แผนฯ </a:t>
              </a:r>
              <a:r>
                <a:rPr kumimoji="0" lang="th-TH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12 (</a:t>
              </a:r>
              <a:r>
                <a:rPr kumimoji="0" lang="th-TH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พ.ศ. </a:t>
              </a:r>
              <a:r>
                <a:rPr kumimoji="0" lang="th-TH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2560 </a:t>
              </a:r>
              <a:r>
                <a:rPr kumimoji="0" lang="th-TH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– </a:t>
              </a:r>
              <a:r>
                <a:rPr kumimoji="0" lang="th-TH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2564)</a:t>
              </a:r>
              <a:endPara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18444" name="Text Box 11"/>
            <p:cNvSpPr txBox="1">
              <a:spLocks noChangeArrowheads="1"/>
            </p:cNvSpPr>
            <p:nvPr/>
          </p:nvSpPr>
          <p:spPr bwMode="auto">
            <a:xfrm>
              <a:off x="7118057" y="3739804"/>
              <a:ext cx="1117553" cy="400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+mn-ea"/>
                  <a:cs typeface="LilyUPC" panose="020B0604020202020204" pitchFamily="34" charset="-34"/>
                </a:rPr>
                <a:t>( </a:t>
              </a:r>
              <a:r>
                <a:rPr kumimoji="0" lang="th-TH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+mn-ea"/>
                  <a:cs typeface="LilyUPC" panose="020B0604020202020204" pitchFamily="34" charset="-34"/>
                </a:rPr>
                <a:t>7 </a:t>
              </a: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+mn-ea"/>
                  <a:cs typeface="LilyUPC" panose="020B0604020202020204" pitchFamily="34" charset="-34"/>
                </a:rPr>
                <a:t>ตัวชี้วัด)</a:t>
              </a:r>
            </a:p>
          </p:txBody>
        </p:sp>
        <p:sp>
          <p:nvSpPr>
            <p:cNvPr id="18445" name="Text Box 11"/>
            <p:cNvSpPr txBox="1">
              <a:spLocks noChangeArrowheads="1"/>
            </p:cNvSpPr>
            <p:nvPr/>
          </p:nvSpPr>
          <p:spPr bwMode="auto">
            <a:xfrm>
              <a:off x="6261460" y="5988242"/>
              <a:ext cx="96693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+mn-ea"/>
                  <a:cs typeface="LilyUPC" panose="020B0604020202020204" pitchFamily="34" charset="-34"/>
                </a:rPr>
                <a:t>( 5 ตัวชี้วัด)</a:t>
              </a:r>
            </a:p>
          </p:txBody>
        </p:sp>
        <p:sp>
          <p:nvSpPr>
            <p:cNvPr id="18446" name="Text Box 11"/>
            <p:cNvSpPr txBox="1">
              <a:spLocks noChangeArrowheads="1"/>
            </p:cNvSpPr>
            <p:nvPr/>
          </p:nvSpPr>
          <p:spPr bwMode="auto">
            <a:xfrm>
              <a:off x="2720109" y="6088696"/>
              <a:ext cx="96693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+mn-ea"/>
                  <a:cs typeface="LilyUPC" panose="020B0604020202020204" pitchFamily="34" charset="-34"/>
                </a:rPr>
                <a:t>( 4 ตัวชี้วัด)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/>
          </p:nvSpPr>
          <p:spPr bwMode="auto">
            <a:xfrm>
              <a:off x="1319053" y="3786190"/>
              <a:ext cx="1061451" cy="400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+mn-ea"/>
                  <a:cs typeface="LilyUPC" panose="020B0604020202020204" pitchFamily="34" charset="-34"/>
                </a:rPr>
                <a:t>(8 </a:t>
              </a:r>
              <a:r>
                <a:rPr kumimoji="0" lang="th-TH" sz="200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+mn-ea"/>
                  <a:cs typeface="LilyUPC" panose="020B0604020202020204" pitchFamily="34" charset="-34"/>
                </a:rPr>
                <a:t>ตัวชี้วัด)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016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4195" y="749022"/>
            <a:ext cx="86982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27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ผู้สูงอายุ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ได้รับการดูแลจากครอบครัว 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ชุมชน ภาครัฐ 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หรือภาคเอกชน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194" y="4167664"/>
            <a:ext cx="869828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ผู้สูงอายุทุกคน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ควรได้รับ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การดูแลเอาใจใส่ในชีวิตความ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เป็นอยู่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ด้าน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อาหารการกิน เสื้อผ้าเครื่องนุ่งห่ม และได้รับการดูแลเมื่อยามเจ็บไข้ได้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ป่วย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ดูแลเอาใจใส่ด้านสภาพจิตใจจากคนในครัวเรือน หรือหมู่บ้าน/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ชุมชน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รวมทั้ง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ได้รับสวัสดิการชุมชน เบี้ยยังชีพจากภาครัฐ หรือความช่วยเหลือจากภาคเอกชน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Jakrapong\Desktop\แบบบ\แบบสอบถาม จปฐ  for web3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0" t="5961" r="6129" b="4718"/>
          <a:stretch/>
        </p:blipFill>
        <p:spPr bwMode="auto">
          <a:xfrm rot="5400000">
            <a:off x="3386500" y="-1973179"/>
            <a:ext cx="2371546" cy="91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3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5961" r="82688" b="4718"/>
          <a:stretch/>
        </p:blipFill>
        <p:spPr bwMode="auto">
          <a:xfrm rot="5400000">
            <a:off x="4122955" y="-3829662"/>
            <a:ext cx="898634" cy="91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7944" y="1674674"/>
            <a:ext cx="4752528" cy="1754326"/>
          </a:xfrm>
          <a:prstGeom prst="rect">
            <a:avLst/>
          </a:prstGeom>
          <a:solidFill>
            <a:schemeClr val="bg2"/>
          </a:solidFill>
          <a:ln w="28575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ตอบข้อ 27.1 ก่อนว่ามีคนอายุ 60 ปีขึ้นไป หรือไม่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27.2  ต่อ ถ้าไม่มีให้ข้ามไปถามข้อ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6446" y="251356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26  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3689737"/>
            <a:ext cx="8640960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นิยาม</a:t>
            </a:r>
          </a:p>
          <a:p>
            <a:pPr lvl="0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“ผู้สูงอายุ”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คนที่มีอายุ 60 ปีขึ้นไป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“ผู้สูงอายุ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ได้รับการดูแลเอาใจ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ใส่”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คนที่มีอายุ 60 ปีขึ้นไปไม่ถูกทอดทิ้ง มีครอบครัวดูแล/ได้รับความเอาใจใส่จากคนในครัวเรือน หรือหมู่บ้าน/ชุมชน รวมทั้งได้รับสวัสดิการชุมชน เบี้ยยังชีพจากภาครัฐ หรือความช่วยเหลือจากภาคเอกชน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3" descr="C:\Users\Jakrapong\Desktop\ICONs\ใช้-humanitarian-assistance\png\hel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88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7964" y="1190648"/>
            <a:ext cx="8472507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27  ผู้สูงอายุ ได้รับการดูแลจากครอบครัว ชุมชน ภาครัฐ หรือภาคเอกชน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6139" y="908720"/>
            <a:ext cx="87063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28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พิการได้รับการดูแลจาก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ครอบครัว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ชุมชน ภาครัฐ 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หรือภาคเอกชน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336" y="4005064"/>
            <a:ext cx="87011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ผู้พิการทุกคน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ควรได้รับ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การดูแลเอาใจใส่ในชีวิตความ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เป็นอยู่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ด้าน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อาหารการกิน เสื้อผ้าเครื่องนุ่งห่ม และได้รับการดูแลเมื่อยามเจ็บไข้ได้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ป่วย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ดูแลเอาใจใส่ด้านสภาพจิตใจจากคนในครัวเรือน หรือหมู่บ้าน/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ชุมชน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รวมทั้ง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ได้รับสวัสดิการชุมชน เบี้ยความพิการจาก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ภาครัฐ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ความช่วยเหลือจากภาคเอกชน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5877272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(ผู้พิการที่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ยังไม่มีบัตรประจำตัวคน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พิการควร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ไปลงทะเบียนคนพิการ เพื่อให้ได้รับสวัสดิการช่วยเหลือจาก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ภาครัฐ)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Jakrapong\Desktop\แบบบ\แบบสอบถาม จปฐ  for web3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444" r="9734" b="5219"/>
          <a:stretch/>
        </p:blipFill>
        <p:spPr bwMode="auto">
          <a:xfrm rot="5400000">
            <a:off x="1577743" y="-1472961"/>
            <a:ext cx="598851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3928" y="2780928"/>
            <a:ext cx="4968552" cy="1569660"/>
          </a:xfrm>
          <a:prstGeom prst="rect">
            <a:avLst/>
          </a:prstGeom>
          <a:solidFill>
            <a:schemeClr val="bg2"/>
          </a:solidFill>
          <a:ln w="38100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pPr lvl="0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ตอบข้อ 28.1 ก่อนว่ามีคนผู้พิการ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หรือไม่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en-US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ถ้ามี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จึง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ตอบข้อ 2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.2 การมีบัตรประจำตัวคน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พิการ</a:t>
            </a:r>
          </a:p>
          <a:p>
            <a:pPr lvl="0"/>
            <a:endParaRPr lang="en-US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28.3 การได้รับการ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ดูแล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ถ้าไม่มีให้ข้ามไปถามข้อ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40352" y="111614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27  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D:\IT_center_CDD\ICONs\ใช้งาน\wheel-chai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4888"/>
            <a:ext cx="844699" cy="84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9622" y="1066659"/>
            <a:ext cx="858475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28  ผู้พิการ ได้รับการดูแลจากครอบครัว ชุมชน ภาครัฐ หรือภาคเอกชน</a:t>
            </a:r>
            <a:endParaRPr lang="th-TH" sz="1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622" y="5013176"/>
            <a:ext cx="8612858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ผู้พิการ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คนพิการทางร่างกายและ/หรือสมองจนไม่สามารถช่วยเหลือตนเอง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ได้แก่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คนพิการหรือคนที่ตาบอด 2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ข้าง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ตาบอดข้างเดียวและอีกข้างเลือนราง หูหนวกเป็นใบ้ อัมพาต (เป็นความพิการแต่กำเนิด หรือความพิการที่มาจากโรค) ไม่มีฝ่ามือ ไม่มีฝ่าเท้า ปัญญาอ่อน ออทิสติก วิกลจริต เป็นต้น ทั้งนี้ นับทั้งผู้พิการแต่กำเนิดและผู้พิการจากโรคหรืออุบัติเหตุด้วย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692696"/>
            <a:ext cx="87129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29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โรคเรื้อรังได้รับการ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ดูแล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ครอบครัว 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ชุมชน ภาครัฐ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ภาคเอกชน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3959185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ผู้ป่วยที่เป็นโรคเรื้อรังทุกคน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ควรได้รับ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การดูแลเอาใจ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ใส่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ชีวิตความ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เป็นอยู่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ด้าน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อาหารการกิน เสื้อผ้า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เครื่องนุ่งห่ม และ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ได้รับการดูแลเมื่อยามเจ็บไข้ได้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ป่วย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ดูแลเอาใจใส่ด้านสภาพจิตใจจากคนใน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 หรือ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หมู่บ้าน/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ชุมชน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รวมทั้ง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ได้รับสวัสดิการชุมชน เบี้ยยัง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ชีพจากภาครัฐ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ความช่วยเหลือจากภาคเอกชน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Jakrapong\Desktop\แบบบ\แบบสอบถาม จปฐ  for web3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445" r="7188" b="5445"/>
          <a:stretch/>
        </p:blipFill>
        <p:spPr bwMode="auto">
          <a:xfrm rot="5400000">
            <a:off x="1477821" y="-1284853"/>
            <a:ext cx="618836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95936" y="1602666"/>
            <a:ext cx="4824536" cy="1169551"/>
          </a:xfrm>
          <a:prstGeom prst="rect">
            <a:avLst/>
          </a:prstGeom>
          <a:solidFill>
            <a:schemeClr val="bg2"/>
          </a:solidFill>
          <a:ln w="38100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ตอบข้อ 29.1 ก่อนว่ามีผู้ป่วยโรคเรื้อรัง หรือไม่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จึงตอบข้อ 2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.2 การได้รับการ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ดูแล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ไม่มีให้ข้ามไปถามข้อ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0462" y="179348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หน้า 28  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4974267"/>
            <a:ext cx="8712968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นิยาม</a:t>
            </a:r>
          </a:p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“โรคเรื้อรัง”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โรคที่เมื่อเป็นแล้วจะมีอาการ หรือต้องรักษาติดต่อกันนาน เป็นแรมเดือนแรม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ตลอดชีวิต ได้แก่ โรคไม่ติดเชื้อเป็นส่วนใหญ่ เช่น โรคเบาหวาน ความดันโลหิตสูง อัมพาต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โรคหัวใจ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โรคหืด หลอดลม อักเสบเรื้อรัง ถุงลมโป่งพอง ตับแข็ง มะเร็ง เป็นต้น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15" name="Picture 3" descr="D:\IT_center_CDD\ICONs\ใช้-human-pictos\png\man-sleeping-on-bed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5"/>
          <a:stretch/>
        </p:blipFill>
        <p:spPr bwMode="auto">
          <a:xfrm>
            <a:off x="1547664" y="364014"/>
            <a:ext cx="1235075" cy="8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1039047"/>
            <a:ext cx="8568952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29  ผู้ป่วยโรคเรื้อรัง ได้รับการดูแลจากครอบครัว ชุมชน ภาครัฐ หรือภาคเอกชน</a:t>
            </a:r>
            <a:endParaRPr lang="en-US" sz="1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908720"/>
            <a:ext cx="87129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30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มีส่วนร่วมทำกิจกรรม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สาธารณะ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ประโยชน์ของชุมชน หรือท้องถิ่น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1" y="4167664"/>
            <a:ext cx="87129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ในรอบปีที่ผ่าน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 คน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ในครัวเรือนอย่าง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น้อย 1 คน 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ควรเข้า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ร่วมทำกิจกรรมสาธารณะของ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หมู่บ้าน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การออกแรงงาน เงิน หรือวัสดุอุปกรณ์ต่าง ๆ เช่น สร้าง/ซ่อมแซมถนน </a:t>
            </a: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ลอก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คลอง การกำจัดขยะ  มูลฝอย และน้ำเสีย แปรรูปผลผลิต เป็นต้น </a:t>
            </a: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ใดอย่างหนึ่งหรือหลายอย่าง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Jakrapong\Desktop\แบบบ\แบบสอบถาม จปฐ  for web3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6241" r="66843" b="4872"/>
          <a:stretch/>
        </p:blipFill>
        <p:spPr bwMode="auto">
          <a:xfrm rot="5400000">
            <a:off x="3598224" y="-3307288"/>
            <a:ext cx="1947551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69302" y="260648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หน้า 29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5976" y="1722294"/>
            <a:ext cx="4608512" cy="338554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เลือกคำตอบว่า มีส่วนร่วมหรือไม่มีส่วนร่วม</a:t>
            </a:r>
          </a:p>
        </p:txBody>
      </p:sp>
      <p:sp>
        <p:nvSpPr>
          <p:cNvPr id="2" name="Rectangle 1"/>
          <p:cNvSpPr/>
          <p:nvPr/>
        </p:nvSpPr>
        <p:spPr>
          <a:xfrm>
            <a:off x="318933" y="2564904"/>
            <a:ext cx="8604736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นิยาม</a:t>
            </a:r>
          </a:p>
          <a:p>
            <a:pPr lvl="0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“การ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มีส่วน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ร่วม”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กิจกรรมสาธารณะเพื่อประโยชน์ของชุมชนหรือท้องถิ่น สามารถกระทำได้โดยการแสดงความคิดเห็น การออกแรงงาน การบริจาค/สมทบเงิน และการบริจาคสมทบวัสดุอุปกรณ์ต่างๆ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เป็น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ต้น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Jakrapong\Desktop\ICONs\ใช้-human-pictos\png\group-of-me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937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274857"/>
            <a:ext cx="8568952" cy="3539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7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30 ครัวเรือนมีส่วนร่วมทำกิจกรรมสาธารณะเพื่อประโยชน์ของชุมชน หรือท้องถิ่น</a:t>
            </a:r>
            <a:endParaRPr lang="en-US" sz="17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520" y="1124744"/>
            <a:ext cx="86409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 31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ครอบครัว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มีความอบอุ่น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407707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ครอบครัวแต่ละครอบครัวควรมี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ความอบอุ่น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มีโอกาสอยู่พร้อมหน้า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 มี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ความเคารพนับถือซึ่งกันและกัน มีการ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ปรึกษาหารือ สมาชิก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ในครัวเรือนไม่เคยหนีออกจาก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บ้าน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ถ้าคน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ที่อาศัยอยู่คน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เดียวต้องสามารถอยู่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ได้อย่างมี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ความสุข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Jakrapong\Desktop\แบบบ\แบบสอบถาม จปฐ  for web3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670" r="79949" b="5445"/>
          <a:stretch/>
        </p:blipFill>
        <p:spPr bwMode="auto">
          <a:xfrm rot="5400000">
            <a:off x="4115791" y="-3969318"/>
            <a:ext cx="91241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3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4" t="5670" r="9735" b="5445"/>
          <a:stretch/>
        </p:blipFill>
        <p:spPr bwMode="auto">
          <a:xfrm rot="5400000">
            <a:off x="2458399" y="-1312608"/>
            <a:ext cx="422764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20480" y="1569273"/>
            <a:ext cx="4572000" cy="2723823"/>
          </a:xfrm>
          <a:prstGeom prst="rect">
            <a:avLst/>
          </a:prstGeom>
          <a:solidFill>
            <a:schemeClr val="bg2"/>
          </a:solidFill>
          <a:ln w="38100">
            <a:solidFill>
              <a:srgbClr val="FF0066"/>
            </a:solidFill>
            <a:prstDash val="dash"/>
          </a:ln>
        </p:spPr>
        <p:txBody>
          <a:bodyPr>
            <a:spAutoFit/>
          </a:bodyPr>
          <a:lstStyle/>
          <a:p>
            <a:pPr lvl="0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เลือกตอบกรณีใดกรณีหนึ่ง จาก 2 กรณี คือ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31.1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กรณีมีสมาชิก 2 คนขึ้นไปอยู่ในครัวเรือนเดียวกัน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กับ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31.2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กรณีอยู่คน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เดียว</a:t>
            </a:r>
          </a:p>
          <a:p>
            <a:pPr lvl="0"/>
            <a:endParaRPr lang="en-US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หากเลือกข้อ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31.1 </a:t>
            </a:r>
            <a:r>
              <a:rPr lang="th-TH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ต้องตอบให้ครบทุกข้อใน</a:t>
            </a:r>
            <a:r>
              <a:rPr lang="th-TH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วงเล็บ ตั้งแต่(1 </a:t>
            </a:r>
            <a:r>
              <a:rPr lang="th-TH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– 3)</a:t>
            </a:r>
            <a:endParaRPr lang="en-US" spc="-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หากเลือกข้อ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31.2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ให้เลือกตอบเพียง 1 กรณี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) มีบิดามารดา ลูกหลานและญาติ หรือ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2) ไม่มีบิดามารดาฯ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9302" y="146471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หน้า 29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746" y="4653136"/>
            <a:ext cx="8604734" cy="17081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12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นิยาม</a:t>
            </a:r>
          </a:p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ลักษณะ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ของครอบครัวอบอุ่น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กรณีมีสมาชิก </a:t>
            </a:r>
            <a:r>
              <a:rPr lang="en-US" sz="1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1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คนขึ้นไป อยู่ในครัวเรือนเดียวกัน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สมาชิกในครอบครัว มีเวลาอยู่พร้อมหน้าและได้ทำกิจกรรมร่วมกันอย่างน้อยสัปดาห์ละ </a:t>
            </a:r>
            <a:r>
              <a:rPr lang="en-US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ครั้ง หรือ อย่างน้อยเดือนละ </a:t>
            </a:r>
            <a:r>
              <a:rPr lang="en-US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ครั้ง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สมาชิกในครอบครัว มีความเคารพนับถือกัน และไม่มีการทะเลาะเบาะแว้งรุนแรง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สมาชิกในครอบครัว เมื่อมีปัญหาจะปรึกษาหารือและช่วยเหลือซึ่งกันและกัน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กรณีอยู่คนเดียว 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หากมีบิดามารดาและญาติพี่น้อง ต้องมีการเดินทางกลับไปเยี่ยมเยือนบิดามารดาและญาติพี่น้อง อย่างน้อยปีละ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ครั้ง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ในกรณีที่ไม่มี บิดามารดาหรือญาติพี่น้อง แต่ถ้าสามารถดำรงชีวิตได้อย่างมีความสุขก็ถือว่าเป็นครอบครัวอบอุ่น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D:\IT_center_CDD\ICONs\Home\png\family-of-four-in-front-of-their-hom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7540"/>
            <a:ext cx="1050281" cy="105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7746" y="1115452"/>
            <a:ext cx="860558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31  ครอบครัวมีความอบอุ่น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428178"/>
              </p:ext>
            </p:extLst>
          </p:nvPr>
        </p:nvGraphicFramePr>
        <p:xfrm>
          <a:off x="179514" y="1196756"/>
          <a:ext cx="8856982" cy="51125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16622">
                  <a:extLst>
                    <a:ext uri="{9D8B030D-6E8A-4147-A177-3AD203B41FA5}">
                      <a16:colId xmlns:a16="http://schemas.microsoft.com/office/drawing/2014/main" val="113292116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62073866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325210706"/>
                    </a:ext>
                  </a:extLst>
                </a:gridCol>
              </a:tblGrid>
              <a:tr h="3838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89764"/>
                  </a:ext>
                </a:extLst>
              </a:tr>
              <a:tr h="38386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34200"/>
                  </a:ext>
                </a:extLst>
              </a:tr>
              <a:tr h="1151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หมวดที่ </a:t>
                      </a:r>
                      <a:r>
                        <a:rPr lang="en-US" sz="20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 </a:t>
                      </a:r>
                      <a:r>
                        <a:rPr lang="th-TH" sz="20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สุขภาพ มี </a:t>
                      </a:r>
                      <a:r>
                        <a:rPr lang="en-US" sz="20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7 </a:t>
                      </a:r>
                      <a:r>
                        <a:rPr lang="th-TH" sz="20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เด็กแรกเกิดมีน้ำหนัก </a:t>
                      </a: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2,500 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กรัม ขึ้นไป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000" dirty="0" smtClean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สถาบันพัฒนาการ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สาธารณสุขอาเซียน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หน่วยบัญชาการทหารพัฒนา 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243"/>
                  </a:ext>
                </a:extLst>
              </a:tr>
              <a:tr h="50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เด็กแรกเกิดได้กินนมแม่อย่างเดียวอย่างน้อย </a:t>
                      </a: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6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 เดือนแรกติดต่อกัน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4083"/>
                  </a:ext>
                </a:extLst>
              </a:tr>
              <a:tr h="50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3</a:t>
                      </a: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เด็กแรกเกิดถึง </a:t>
                      </a:r>
                      <a:r>
                        <a:rPr lang="en-US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12 </a:t>
                      </a: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ปี ได้รับวัคซีนป้องกันโรคครบตามตารางสร้างเสริมภูมิคุ้มกันโรค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788493"/>
                  </a:ext>
                </a:extLst>
              </a:tr>
              <a:tr h="50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4</a:t>
                      </a: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ครัวเรือนกินอาหารถูกสุขลักษณะ ปลอดภัย และได้มาตรฐาน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769544"/>
                  </a:ext>
                </a:extLst>
              </a:tr>
              <a:tr h="50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5</a:t>
                      </a: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ครัวเรือนมีการใช้ยาเพื่อบำบัด บรรเทาอาการเจ็บป่วยเบื้องต้นอย่างเหมาะสม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001123"/>
                  </a:ext>
                </a:extLst>
              </a:tr>
              <a:tr h="50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6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คนอายุ 35 ปีขึ้นไป ได้รับการตรวจสุขภาพประจำปี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472146"/>
                  </a:ext>
                </a:extLst>
              </a:tr>
              <a:tr h="644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7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คนอายุ 6 ปีขึ้นไป ออกกำลังกายอย่างน้อยสัปดาห์ละ 3 วัน ๆ ละ 30 นาที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กระทรวงการท่องเที่ยวและกีฬา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4552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93102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</a:t>
            </a:r>
            <a:r>
              <a:rPr lang="th-TH" altLang="th-TH" sz="2800" b="1" dirty="0" err="1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จปฐ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. ระดับกระทรวง </a:t>
            </a:r>
            <a:endParaRPr lang="en-US" altLang="th-TH" sz="2800" b="1" dirty="0" smtClean="0">
              <a:latin typeface="IrisUPC" panose="020B0604020202020204" pitchFamily="34" charset="-34"/>
              <a:ea typeface="Times New Roman" panose="02020603050405020304" pitchFamily="18" charset="0"/>
              <a:cs typeface="IrisUPC" panose="020B0604020202020204" pitchFamily="34" charset="-3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ช่วง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แผนพัฒนาฯ ฉบับที่ 12 </a:t>
            </a: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ปี พ.ศ. 2560 - 2564)</a:t>
            </a:r>
            <a:endParaRPr lang="en-US" alt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25217"/>
            <a:ext cx="914400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ส่วนท้ายเล่ม</a:t>
            </a:r>
            <a:endParaRPr lang="en-US" sz="66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99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Jakrapong\Desktop\แบบบ\แบบสอบถาม จปฐ  for web3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5445" r="6869" b="5445"/>
          <a:stretch/>
        </p:blipFill>
        <p:spPr bwMode="auto">
          <a:xfrm rot="5400000">
            <a:off x="1551554" y="-1247630"/>
            <a:ext cx="6068870" cy="890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51920" y="1268760"/>
            <a:ext cx="4896544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ตารางเซ็นชื่อ </a:t>
            </a:r>
            <a:endParaRPr 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เมื่อสัมภาษณ์เสร็จแล้ว ผู้ให้ข้อมูลและผู้จัดเก็บข้อมูลลงลายมือชื่อ (เซ็นต์ชื่อ) 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และวันเดือนปีที่จัดเก็บข้อมูล  ในช่องของปีที่จัดเก็บข้อมูล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 descr="D:\IT_center_CDD\ICONs\Home\png\check-2(1)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IT_center_CDD\ICONs\Home\png\check-2(1)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24" y="342900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IT_center_CDD\ICONs\Home\png\check-2(1)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24" y="221619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5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krapong\Desktop\แบบบ\แบบสอบถาม จปฐ  for web4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9972" r="6237" b="5697"/>
          <a:stretch/>
        </p:blipFill>
        <p:spPr bwMode="auto">
          <a:xfrm>
            <a:off x="35496" y="260648"/>
            <a:ext cx="4782450" cy="646932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4499992" y="1340768"/>
            <a:ext cx="720080" cy="316835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36096" y="1635765"/>
            <a:ext cx="3456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ourier New" pitchFamily="49" charset="0"/>
              <a:buChar char="o"/>
            </a:pP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ในปัจจุบันนี้ ครัวเรือนของท่านมีความสุขอยู่ในระดับ</a:t>
            </a: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ใด</a:t>
            </a:r>
          </a:p>
          <a:p>
            <a:pPr marL="285750" lvl="0" indent="-285750">
              <a:buFont typeface="Courier New" pitchFamily="49" charset="0"/>
              <a:buChar char="o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โปรดขีดเครื่องหมาย √ ลงในช่องระดับความสุข 1-10 เพียงเลขเดียว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ตามระดับความสุข ที่ตรงกับความรู้สึกของ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ท่านมาก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ที่สุด (ในปีที่จัดเก็บข้อมูล)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6056" y="764704"/>
            <a:ext cx="3894015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ระดับความสุขของคนในครัวเรือน</a:t>
            </a:r>
            <a:endParaRPr lang="en-US" sz="20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akrapong\Desktop\แบบบ\แบบสอบถาม จปฐ  for web3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9" t="8258" r="10476" b="8462"/>
          <a:stretch/>
        </p:blipFill>
        <p:spPr bwMode="auto">
          <a:xfrm>
            <a:off x="179513" y="137580"/>
            <a:ext cx="4406136" cy="65317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32040" y="476672"/>
            <a:ext cx="39604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แบบสรุปคุณภาพชีวิตของครัวเรือน ให้ทำเครื่องหมาย 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</a:t>
            </a:r>
            <a:r>
              <a:rPr lang="th-TH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</a:t>
            </a:r>
            <a:r>
              <a:rPr lang="th-TH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 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ลงในช่องของปีที่จัดเก็บข้อมูล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พิจารณาควบคู่กับเกณฑ์ตัวชี้วัดในคู่มือ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ขีด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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กรณีข้อนั้น </a:t>
            </a:r>
            <a:r>
              <a:rPr lang="th-TH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ผ่านเกณฑ์      </a:t>
            </a: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ขีด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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ในกรณีข้อนั้น </a:t>
            </a:r>
            <a:r>
              <a:rPr lang="th-TH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ไม่ผ่านเกณฑ์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ขีด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ในกรณีไม่มีข้อมูล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22 รายได้เฉลี่ยของครัวเรือน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ใส่จำนวนรายได้เฉลี่ยของคนในครัวเรือนต่อปี หน่วยนับเป็น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บาท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แล้วรวมในช่องด้านล่างสุด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ว่า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ผ่าน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 (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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ผ่านเกณฑ์ (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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) หรือไม่มีข้อมูล (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) กี่ข้อ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Courier New" pitchFamily="49" charset="0"/>
              <a:buChar char="o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ที่ผ่านเกณฑ์แล้ว (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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) ต้องพยายามรักษามาตรฐานไว้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Courier New" pitchFamily="49" charset="0"/>
              <a:buChar char="o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ที่ยังไม่ผ่านเกณฑ์ (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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) ต้องช่วยกันปรับปรุงแก้ไขให้ดีขึ้น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603662" y="1124744"/>
            <a:ext cx="1184362" cy="316835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akrapong\Desktop\แบบบ\แบบสอบถาม จปฐ  for web3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t="5254" b="5992"/>
          <a:stretch/>
        </p:blipFill>
        <p:spPr bwMode="auto">
          <a:xfrm>
            <a:off x="35496" y="44624"/>
            <a:ext cx="4839751" cy="67795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76056" y="332656"/>
            <a:ext cx="396044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ผู้จัดเก็บข้อมูลร่วมกับผู้ให้ข้อมูล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ช่วยกันสรุปผลการจัดเก็บ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</a:t>
            </a:r>
          </a:p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ของครัวเรือน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โดยให้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ทำเครื่องหมาย 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</a:t>
            </a:r>
            <a:r>
              <a:rPr lang="th-TH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</a:t>
            </a:r>
            <a:r>
              <a:rPr lang="th-TH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 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ลงใน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ช่องผลการจัดเก็บ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ขีด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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กรณีข้อนั้น </a:t>
            </a:r>
            <a:r>
              <a:rPr lang="th-TH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ผ่านเกณฑ์      </a:t>
            </a: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ขีด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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ในกรณีข้อนั้น </a:t>
            </a:r>
            <a:r>
              <a:rPr lang="th-TH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ไม่ผ่านเกณฑ์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ขีด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ในกรณีไม่มีข้อมูล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22 รายได้เฉลี่ยของครัวเรือน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ใส่จำนวนรายได้เฉลี่ยของคนในครัวเรือนต่อปี หน่วยนับเป็น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บาท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ผู้ให้ข้อมูลและผู้จัดเก็บข้อมูลลงลายมือชื่อ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วันเดือนปีที่จัดเก็บข้อมูล  เพื่อรับรอง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แล้วฉีกแบบสรุปฯ มอบให้หัวหน้าครัวเรือนเพื่อรับทราบผลการจัดเก็บข้อมูลความจำเป็นพื้นฐาน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ของครัวเรือนตนเอง และใช้ประโยชน์ในการร่วมกันแก้ไขปัญหาของสมาชิกในครัวเรือน ต่อไป </a:t>
            </a:r>
          </a:p>
        </p:txBody>
      </p:sp>
      <p:sp>
        <p:nvSpPr>
          <p:cNvPr id="3" name="Left Arrow 2"/>
          <p:cNvSpPr/>
          <p:nvPr/>
        </p:nvSpPr>
        <p:spPr>
          <a:xfrm>
            <a:off x="4412769" y="1556792"/>
            <a:ext cx="591279" cy="316835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krapong\Desktop\แบบบ\แบบสอบถาม จปฐ  for web5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" b="4517"/>
          <a:stretch/>
        </p:blipFill>
        <p:spPr bwMode="auto">
          <a:xfrm>
            <a:off x="42957" y="0"/>
            <a:ext cx="5321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92080" y="2328886"/>
            <a:ext cx="36358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ปกหลัง</a:t>
            </a:r>
            <a:endParaRPr lang="en-US" sz="66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22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25217"/>
            <a:ext cx="9144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9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ถาม - ตอบ</a:t>
            </a:r>
            <a:endParaRPr lang="en-US" sz="96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23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0688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9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ขอขอบคุณ</a:t>
            </a:r>
            <a:endParaRPr lang="en-US" sz="96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2564904"/>
            <a:ext cx="835292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2612" y="2708920"/>
            <a:ext cx="914400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อาสาสมัครผู้จัดเก็บข้อมูล จปฐ. ทุกท่าน</a:t>
            </a:r>
          </a:p>
          <a:p>
            <a:pPr algn="ctr"/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เพราะท่านคือผู้ที่มีความสำคัญอย่างยิ่ง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ในการพัฒนาคุณภาพชีวิตของ</a:t>
            </a: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ครัวเรือน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และคน</a:t>
            </a: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ในหมู่บ้าน/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ชุมชน 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อย่างน้อยให้ผ่านเกณฑ์ความจำเป็นพื้นฐาน (จปฐ.)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และข้อมูลทั้งหมดจะได้นำไปใช้ในการวางแผนการพัฒนา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เพื่อยกระดับคุณภาพชีวิตฯ ในทุกระดับต่อไป </a:t>
            </a:r>
          </a:p>
        </p:txBody>
      </p:sp>
    </p:spTree>
    <p:extLst>
      <p:ext uri="{BB962C8B-B14F-4D97-AF65-F5344CB8AC3E}">
        <p14:creationId xmlns:p14="http://schemas.microsoft.com/office/powerpoint/2010/main" val="11679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073556"/>
              </p:ext>
            </p:extLst>
          </p:nvPr>
        </p:nvGraphicFramePr>
        <p:xfrm>
          <a:off x="338071" y="944182"/>
          <a:ext cx="8577329" cy="56373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65977">
                  <a:extLst>
                    <a:ext uri="{9D8B030D-6E8A-4147-A177-3AD203B41FA5}">
                      <a16:colId xmlns:a16="http://schemas.microsoft.com/office/drawing/2014/main" val="113292116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620738667"/>
                    </a:ext>
                  </a:extLst>
                </a:gridCol>
                <a:gridCol w="1823120">
                  <a:extLst>
                    <a:ext uri="{9D8B030D-6E8A-4147-A177-3AD203B41FA5}">
                      <a16:colId xmlns:a16="http://schemas.microsoft.com/office/drawing/2014/main" val="3325210706"/>
                    </a:ext>
                  </a:extLst>
                </a:gridCol>
              </a:tblGrid>
              <a:tr h="3269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89764"/>
                  </a:ext>
                </a:extLst>
              </a:tr>
              <a:tr h="32694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34200"/>
                  </a:ext>
                </a:extLst>
              </a:tr>
              <a:tr h="749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หมวดที่ </a:t>
                      </a:r>
                      <a:r>
                        <a:rPr lang="en-US" sz="20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 </a:t>
                      </a:r>
                      <a:r>
                        <a:rPr lang="th-TH" sz="20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สภาพแวดล้อม มี 7 ตัวชี้วัด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8</a:t>
                      </a:r>
                      <a:r>
                        <a:rPr lang="th-TH" sz="20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ครัวเรือนมีความมั่นคงในที่อยู่อาศัย และบ้านมีสภาพคงทนถาวร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 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กระทรวงการพัฒนา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สังคม 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และความมั่นคงของมนุษย์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243"/>
                  </a:ext>
                </a:extLst>
              </a:tr>
              <a:tr h="1656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9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ครัวเรือนมีน้ำสะอาดสำหรับดื่มและบริโภคเพียงพอตลอดปี </a:t>
                      </a:r>
                      <a:endParaRPr lang="en-US" sz="2000" dirty="0" smtClean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อย่าง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น้อยคนละ 5 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ลิตรต่อ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วัน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กระทรวงมหาดไทย (สถ.)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กระทรวงทรัพยากร ธรรมชาติและสิ่งแวดล้อม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หน่วยบัญชาการทหารพัฒนา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7274083"/>
                  </a:ext>
                </a:extLst>
              </a:tr>
              <a:tr h="1892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spc="-2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10</a:t>
                      </a:r>
                      <a:r>
                        <a:rPr lang="th-TH" sz="2000" spc="-2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ครัวเรือนมีน้ำใช้เพียงพอตลอดปี 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อย่างน้อยคนละ 45 ลิตรต่อวัน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กระทรวงมหาดไทย (สถ.)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กระทรวงทรัพยากร ธรรมชาติและสิ่งแวดล้อม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กระทรวงคมนาคม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หน่วยบัญชาการทหารพัฒนา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57278849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93102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</a:t>
            </a:r>
            <a:r>
              <a:rPr lang="th-TH" altLang="th-TH" sz="2800" b="1" dirty="0" err="1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จปฐ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. ระดับกระทรวง </a:t>
            </a:r>
            <a:endParaRPr lang="en-US" altLang="th-TH" sz="2800" b="1" dirty="0" smtClean="0">
              <a:latin typeface="IrisUPC" panose="020B0604020202020204" pitchFamily="34" charset="-34"/>
              <a:ea typeface="Times New Roman" panose="02020603050405020304" pitchFamily="18" charset="0"/>
              <a:cs typeface="IrisUPC" panose="020B0604020202020204" pitchFamily="34" charset="-3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ช่วง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แผนพัฒนาฯ ฉบับที่ 12 </a:t>
            </a: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ปี พ.ศ. 2560 - 2564)</a:t>
            </a:r>
            <a:endParaRPr lang="en-US" alt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4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388917"/>
              </p:ext>
            </p:extLst>
          </p:nvPr>
        </p:nvGraphicFramePr>
        <p:xfrm>
          <a:off x="280117" y="1388504"/>
          <a:ext cx="8577329" cy="46327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7947">
                  <a:extLst>
                    <a:ext uri="{9D8B030D-6E8A-4147-A177-3AD203B41FA5}">
                      <a16:colId xmlns:a16="http://schemas.microsoft.com/office/drawing/2014/main" val="113292116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620738667"/>
                    </a:ext>
                  </a:extLst>
                </a:gridCol>
                <a:gridCol w="1837174">
                  <a:extLst>
                    <a:ext uri="{9D8B030D-6E8A-4147-A177-3AD203B41FA5}">
                      <a16:colId xmlns:a16="http://schemas.microsoft.com/office/drawing/2014/main" val="3325210706"/>
                    </a:ext>
                  </a:extLst>
                </a:gridCol>
              </a:tblGrid>
              <a:tr h="3544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89764"/>
                  </a:ext>
                </a:extLst>
              </a:tr>
              <a:tr h="35444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34200"/>
                  </a:ext>
                </a:extLst>
              </a:tr>
              <a:tr h="90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11</a:t>
                      </a:r>
                      <a:r>
                        <a:rPr lang="th-TH" sz="20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ครัวเรือนมี</a:t>
                      </a:r>
                      <a:r>
                        <a:rPr lang="th-TH" sz="2000" kern="1200" dirty="0" err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การจัด</a:t>
                      </a:r>
                      <a:r>
                        <a:rPr lang="th-TH" sz="20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บ้านเรือนเป็นระเบียบเรียบร้อย สะอาด และถูกสุขลักษณะ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กระทรวงสาธารณสุข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กระทรวงทรัพยากร ธรรมชาติและสิ่งแวดล้อม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14769544"/>
                  </a:ext>
                </a:extLst>
              </a:tr>
              <a:tr h="1197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12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ครัวเรือนไม่ถูกรบกวนจากมลพิษ 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กระทรวงอุตสาหกรรม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spc="-2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กระทรวงทรัพยากร ธรรมชาติ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สิ่งแวดล้อม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53001123"/>
                  </a:ext>
                </a:extLst>
              </a:tr>
              <a:tr h="1495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13</a:t>
                      </a: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ครัวเรือนมีการป้องกันอุบัติภัยและภัยธรรมชาติอย่างถูกวิธี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สำนักนายกรัฐมนตรี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(ปภ.)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กระทรวงคมนาคม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สำนักงานตำรวจแห่งชาติ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21472146"/>
                  </a:ext>
                </a:extLst>
              </a:tr>
              <a:tr h="330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14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ครัวเรือนมีความปลอดภัยในชีวิตและทรัพย์สิน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สำนักงานตำรวจแห่งชาติ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2445521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93102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</a:t>
            </a:r>
            <a:r>
              <a:rPr lang="th-TH" altLang="th-TH" sz="2800" b="1" dirty="0" err="1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จปฐ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. ระดับกระทรวง </a:t>
            </a:r>
            <a:endParaRPr lang="en-US" altLang="th-TH" sz="2800" b="1" dirty="0" smtClean="0">
              <a:latin typeface="IrisUPC" panose="020B0604020202020204" pitchFamily="34" charset="-34"/>
              <a:ea typeface="Times New Roman" panose="02020603050405020304" pitchFamily="18" charset="0"/>
              <a:cs typeface="IrisUPC" panose="020B0604020202020204" pitchFamily="34" charset="-3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ช่วง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แผนพัฒนาฯ ฉบับที่ 12 </a:t>
            </a: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ปี พ.ศ. 2560 - 2564)</a:t>
            </a:r>
            <a:endParaRPr lang="en-US" alt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80116" y="1245871"/>
          <a:ext cx="8577329" cy="43225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86293">
                  <a:extLst>
                    <a:ext uri="{9D8B030D-6E8A-4147-A177-3AD203B41FA5}">
                      <a16:colId xmlns:a16="http://schemas.microsoft.com/office/drawing/2014/main" val="1132921160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val="620738667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val="3325210706"/>
                    </a:ext>
                  </a:extLst>
                </a:gridCol>
              </a:tblGrid>
              <a:tr h="3269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89764"/>
                  </a:ext>
                </a:extLst>
              </a:tr>
              <a:tr h="32694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3420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หมวดที่ </a:t>
                      </a:r>
                      <a:r>
                        <a:rPr lang="en-US" sz="21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3 </a:t>
                      </a:r>
                      <a:r>
                        <a:rPr lang="th-TH" sz="21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การศึกษา มี </a:t>
                      </a:r>
                      <a:r>
                        <a:rPr lang="en-US" sz="21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5 </a:t>
                      </a:r>
                      <a:r>
                        <a:rPr lang="th-TH" sz="21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ตัวชี้วัด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r>
                        <a:rPr lang="en-US" sz="2100" kern="12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</a:t>
                      </a:r>
                      <a:r>
                        <a:rPr lang="th-TH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5. เด็กอายุ 3 - </a:t>
                      </a:r>
                      <a:r>
                        <a:rPr lang="en-US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5 </a:t>
                      </a:r>
                      <a:r>
                        <a:rPr lang="th-TH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ปี ได้รับบริการเลี้ยงดูเตรียมความพร้อมก่อนวัยเรียน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(สถ.)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กระทรวงการพัฒนาสังคมและ</a:t>
                      </a:r>
                      <a:r>
                        <a:rPr lang="th-TH" sz="21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ความมั่นคง</a:t>
                      </a: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ของมนุษย์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2788493"/>
                  </a:ext>
                </a:extLst>
              </a:tr>
              <a:tr h="434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</a:t>
                      </a:r>
                      <a:r>
                        <a:rPr lang="th-TH" sz="2100" kern="12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6. เด็กอายุ 6 -14 ปี ได้รับการศึกษาภาคบังคับ 9 ปี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14769544"/>
                  </a:ext>
                </a:extLst>
              </a:tr>
              <a:tr h="525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</a:t>
                      </a: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7. เด็กจบชั้น ม.3 ได้เรียนต่อชั้น ม.4 หรือเทียบเท่า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00112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</a:t>
                      </a: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8. คนในครัวเรือนที่จบการศึกษาภาคบังคับ 9 ปี ที่ไม่ได้เรียนต่อและยังไม่มีงานทำ ได้รับการ</a:t>
                      </a:r>
                      <a:r>
                        <a:rPr lang="th-TH" sz="21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ฝึกอบรมด้าน</a:t>
                      </a: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อาชีพ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กระทรวงอุตสาหกรรม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กระทรวงแรงงาน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21472146"/>
                  </a:ext>
                </a:extLst>
              </a:tr>
              <a:tr h="468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</a:t>
                      </a:r>
                      <a:r>
                        <a:rPr lang="th-TH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9. คนอายุ </a:t>
                      </a:r>
                      <a:r>
                        <a:rPr lang="en-US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15 </a:t>
                      </a:r>
                      <a:r>
                        <a:rPr lang="th-TH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en-US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59</a:t>
                      </a:r>
                      <a:r>
                        <a:rPr lang="th-TH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 ปี อ่าน เขียนภาษาไทย และคิดเลขอย่างง่ายได้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45521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93102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</a:t>
            </a:r>
            <a:r>
              <a:rPr lang="th-TH" altLang="th-TH" sz="2800" b="1" dirty="0" err="1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จปฐ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. ระดับกระทรวง </a:t>
            </a:r>
            <a:endParaRPr lang="en-US" altLang="th-TH" sz="2800" b="1" dirty="0" smtClean="0">
              <a:latin typeface="IrisUPC" panose="020B0604020202020204" pitchFamily="34" charset="-34"/>
              <a:ea typeface="Times New Roman" panose="02020603050405020304" pitchFamily="18" charset="0"/>
              <a:cs typeface="IrisUPC" panose="020B0604020202020204" pitchFamily="34" charset="-3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ช่วง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แผนพัฒนาฯ ฉบับที่ 12 </a:t>
            </a: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ปี พ.ศ. 2560 - 2564)</a:t>
            </a:r>
            <a:endParaRPr lang="en-US" alt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970915"/>
              </p:ext>
            </p:extLst>
          </p:nvPr>
        </p:nvGraphicFramePr>
        <p:xfrm>
          <a:off x="289775" y="1187916"/>
          <a:ext cx="8577329" cy="53173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94193">
                  <a:extLst>
                    <a:ext uri="{9D8B030D-6E8A-4147-A177-3AD203B41FA5}">
                      <a16:colId xmlns:a16="http://schemas.microsoft.com/office/drawing/2014/main" val="113292116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620738667"/>
                    </a:ext>
                  </a:extLst>
                </a:gridCol>
                <a:gridCol w="2062856">
                  <a:extLst>
                    <a:ext uri="{9D8B030D-6E8A-4147-A177-3AD203B41FA5}">
                      <a16:colId xmlns:a16="http://schemas.microsoft.com/office/drawing/2014/main" val="3325210706"/>
                    </a:ext>
                  </a:extLst>
                </a:gridCol>
              </a:tblGrid>
              <a:tr h="3269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89764"/>
                  </a:ext>
                </a:extLst>
              </a:tr>
              <a:tr h="32694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342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หมวดที่ </a:t>
                      </a:r>
                      <a:r>
                        <a:rPr lang="en-US" sz="18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4 </a:t>
                      </a:r>
                      <a:r>
                        <a:rPr lang="th-TH" sz="18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การมีงานทำและรายได้ มี </a:t>
                      </a:r>
                      <a:r>
                        <a:rPr lang="en-US" sz="18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4 </a:t>
                      </a:r>
                      <a:r>
                        <a:rPr lang="th-TH" sz="18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ตัวชี้วัด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0. คนอายุ 15 – 59 ปี มีอาชีพและรายได้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กระทรวงแรงงาน 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กระทรวงอุตสาหกรรม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กระทรวงพาณิชย์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</a:t>
                      </a:r>
                      <a:r>
                        <a:rPr lang="th-TH" sz="18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พัฒนา</a:t>
                      </a:r>
                      <a:r>
                        <a:rPr lang="en-US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278849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1. คนอายุ 60 ปีขึ้นไป มีอาชีพและรายได้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กระทรวงแรงงาน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กระทรวงการพัฒนาสังคม</a:t>
                      </a:r>
                      <a:r>
                        <a:rPr lang="th-TH" sz="18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และความ</a:t>
                      </a: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มั่นคงของมนุษย์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769544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1800" kern="12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2. </a:t>
                      </a: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รายได้เฉลี่ยของคนในครัวเรือนต่อปี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</a:t>
                      </a:r>
                      <a:r>
                        <a:rPr lang="th-TH" sz="1800" dirty="0" err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พช</a:t>
                      </a: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.)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กระทรวงพาณิชย์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กระทรวงอุตสาหกรรม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กระทรวงการพัฒนาสังคม</a:t>
                      </a:r>
                      <a:r>
                        <a:rPr lang="th-TH" sz="18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และความ</a:t>
                      </a: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มั่นคงของมนุษย์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กระทรวงแรงงาน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หน่วยบัญชาการทหารพัฒนา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5300112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18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3. ครัวเรือนมีการเก็บออมเงิน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กระทรวงการพัฒนาสังคม</a:t>
                      </a:r>
                      <a:r>
                        <a:rPr lang="th-TH" sz="18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และความ</a:t>
                      </a: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มั่นคงของมนุษย์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</a:t>
                      </a:r>
                      <a:r>
                        <a:rPr lang="th-TH" sz="1800" dirty="0" err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พช</a:t>
                      </a: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.)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กระทรวงวัฒนธรรม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2147214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93102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</a:t>
            </a:r>
            <a:r>
              <a:rPr lang="th-TH" altLang="th-TH" sz="2800" b="1" dirty="0" err="1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จปฐ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. ระดับกระทรวง </a:t>
            </a:r>
            <a:endParaRPr lang="en-US" altLang="th-TH" sz="2800" b="1" dirty="0" smtClean="0">
              <a:latin typeface="IrisUPC" panose="020B0604020202020204" pitchFamily="34" charset="-34"/>
              <a:ea typeface="Times New Roman" panose="02020603050405020304" pitchFamily="18" charset="0"/>
              <a:cs typeface="IrisUPC" panose="020B0604020202020204" pitchFamily="34" charset="-3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ช่วง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แผนพัฒนาฯ ฉบับที่ 12 </a:t>
            </a: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ปี พ.ศ. 2560 - 2564)</a:t>
            </a:r>
            <a:endParaRPr lang="en-US" alt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139" y="1033370"/>
          <a:ext cx="8615967" cy="48387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09655">
                  <a:extLst>
                    <a:ext uri="{9D8B030D-6E8A-4147-A177-3AD203B41FA5}">
                      <a16:colId xmlns:a16="http://schemas.microsoft.com/office/drawing/2014/main" val="1132921160"/>
                    </a:ext>
                  </a:extLst>
                </a:gridCol>
                <a:gridCol w="1703156">
                  <a:extLst>
                    <a:ext uri="{9D8B030D-6E8A-4147-A177-3AD203B41FA5}">
                      <a16:colId xmlns:a16="http://schemas.microsoft.com/office/drawing/2014/main" val="620738667"/>
                    </a:ext>
                  </a:extLst>
                </a:gridCol>
                <a:gridCol w="1703156">
                  <a:extLst>
                    <a:ext uri="{9D8B030D-6E8A-4147-A177-3AD203B41FA5}">
                      <a16:colId xmlns:a16="http://schemas.microsoft.com/office/drawing/2014/main" val="3325210706"/>
                    </a:ext>
                  </a:extLst>
                </a:gridCol>
              </a:tblGrid>
              <a:tr h="326949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89764"/>
                  </a:ext>
                </a:extLst>
              </a:tr>
              <a:tr h="34170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1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1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34200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หมวดที่ </a:t>
                      </a:r>
                      <a:r>
                        <a:rPr lang="en-US" sz="21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5 </a:t>
                      </a:r>
                      <a:r>
                        <a:rPr lang="th-TH" sz="21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ค่านิยม มี 8 ตัวชี้วัด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r>
                        <a:rPr lang="en-US" sz="2100" kern="12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4. คนในครัวเรือนไม่ดื่มสุรา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สำนักงานพระพุทธศาสนาแห่งชาติ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กระทรวงวัฒนธรรม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722019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5. คนในครัวเรือนไม่สูบบุหรี่</a:t>
                      </a: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 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สำนักงานพระพุทธศาสนาแห่งชาติ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81789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6. คนอายุ 6 ปีขึ้นไป ปฏิบัติกิจกรรมทางศาสนาอย่างน้อยสัปดาห์ละ 1 ครั้ง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กระทรวงวัฒนธรรม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สำนักงานพระพุทธศาสนา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 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38589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93102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</a:t>
            </a:r>
            <a:r>
              <a:rPr lang="th-TH" altLang="th-TH" sz="2800" b="1" dirty="0" err="1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จปฐ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. ระดับกระทรวง </a:t>
            </a:r>
            <a:endParaRPr lang="en-US" altLang="th-TH" sz="2800" b="1" dirty="0" smtClean="0">
              <a:latin typeface="IrisUPC" panose="020B0604020202020204" pitchFamily="34" charset="-34"/>
              <a:ea typeface="Times New Roman" panose="02020603050405020304" pitchFamily="18" charset="0"/>
              <a:cs typeface="IrisUPC" panose="020B0604020202020204" pitchFamily="34" charset="-3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ช่วง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แผนพัฒนาฯ ฉบับที่ 12 </a:t>
            </a: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ปี พ.ศ. 2560 - 2564)</a:t>
            </a:r>
            <a:endParaRPr lang="en-US" alt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89775" y="1033370"/>
          <a:ext cx="8577329" cy="49541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86293">
                  <a:extLst>
                    <a:ext uri="{9D8B030D-6E8A-4147-A177-3AD203B41FA5}">
                      <a16:colId xmlns:a16="http://schemas.microsoft.com/office/drawing/2014/main" val="1132921160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val="620738667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val="3325210706"/>
                    </a:ext>
                  </a:extLst>
                </a:gridCol>
              </a:tblGrid>
              <a:tr h="297180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89764"/>
                  </a:ext>
                </a:extLst>
              </a:tr>
              <a:tr h="3257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342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20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7. ผู้สูงอายุ ได้รับการดูแลจากครอบครัว 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ชุมชน ภาครัฐ หรือภาคเอกชน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กระทรวงการพัฒนา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สังคมและ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ความมั่นคงของมนุษย์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กระทรวงวัฒนธรรม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05235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2000" kern="12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2000" kern="12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8. ผู้พิการ ได้รับการดูแลจากครอบครัว </a:t>
                      </a: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ชุมชน ภาครัฐ หรือภาคเอกชน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278849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th-TH" sz="2000" kern="12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29. ผู้ป่วยโรคเรื้อรัง ได้รับการดูแลจากครอบครัว </a:t>
                      </a: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ชุมชน ภาครัฐ หรือภาคเอกชน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769544"/>
                  </a:ext>
                </a:extLst>
              </a:tr>
              <a:tr h="1783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30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ครัวเรือนมีส่วนร่วมทำกิจกรรมสาธารณะเพื่อประโยชน์ของชุมชน หรือท้องถิ่น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</a:t>
                      </a:r>
                      <a:r>
                        <a:rPr lang="th-TH" sz="2000" dirty="0" err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พช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.)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spc="-2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กระทรวงทรัพยากร ธรรมชาติ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สิ่งแวดล้อม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 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หน่วยบัญชาการทหารพัฒนา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53001123"/>
                  </a:ext>
                </a:extLst>
              </a:tr>
              <a:tr h="1258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th-TH" sz="2000" kern="12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31. ครอบครัวมีความอบอุ่น</a:t>
                      </a: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  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กระทรวงการพัฒนา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สังคมและ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ความมั่นคงของมนุษย์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กระทรวงวัฒนธรรม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2147214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93102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</a:t>
            </a:r>
            <a:r>
              <a:rPr lang="th-TH" altLang="th-TH" sz="2800" b="1" dirty="0" err="1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จปฐ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. ระดับกระทรวง </a:t>
            </a:r>
            <a:endParaRPr lang="en-US" altLang="th-TH" sz="2800" b="1" dirty="0" smtClean="0">
              <a:latin typeface="IrisUPC" panose="020B0604020202020204" pitchFamily="34" charset="-34"/>
              <a:ea typeface="Times New Roman" panose="02020603050405020304" pitchFamily="18" charset="0"/>
              <a:cs typeface="IrisUPC" panose="020B0604020202020204" pitchFamily="34" charset="-3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ช่วง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แผนพัฒนาฯ ฉบับที่ 12 </a:t>
            </a: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ปี พ.ศ. 2560 - 2564)</a:t>
            </a:r>
            <a:endParaRPr lang="en-US" alt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krapong\Desktop\แบบบ\แบบสอบถาม จปฐ  for web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9" t="6008" r="5530" b="6749"/>
          <a:stretch/>
        </p:blipFill>
        <p:spPr bwMode="auto">
          <a:xfrm>
            <a:off x="251520" y="409433"/>
            <a:ext cx="4375341" cy="611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28592" y="690369"/>
            <a:ext cx="3635896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แบบสอบถาม</a:t>
            </a:r>
          </a:p>
          <a:p>
            <a:pPr algn="ctr"/>
            <a:r>
              <a:rPr lang="th-TH" sz="7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ข้อมูล จปฐ.</a:t>
            </a:r>
          </a:p>
          <a:p>
            <a:pPr algn="ctr"/>
            <a:r>
              <a:rPr lang="th-TH" sz="4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ปี 2560 - </a:t>
            </a:r>
            <a:r>
              <a:rPr lang="th-TH" sz="4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2564</a:t>
            </a:r>
            <a:endParaRPr lang="th-TH" sz="48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" name="Isosceles Triangle 1"/>
          <p:cNvSpPr/>
          <p:nvPr/>
        </p:nvSpPr>
        <p:spPr>
          <a:xfrm rot="16200000">
            <a:off x="4716016" y="1088740"/>
            <a:ext cx="720080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780375"/>
            <a:ext cx="84249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จัดเก็บข้อมูล และผู้ให้ข้อมูล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จัดเก็บข้อมูล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คือ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คนที่เห็นความสำคัญของข้อมูล และสามารถจัดเก็บข้อมูลได้ดี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ที่สุด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ได้แก่ 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กรรมการหมู่บ้าน/ชุมชน สมาชิกสภาเทศบาล  ผู้นำชุมชน  หัวหน้าคุ้ม  ผู้นำอาสาสมัครพัฒนาชุมชน ผู้นำอาสาสมัครพัฒนาชุมชน (ผู้นำอช.) อาสาสมัครพัฒนาชุมชน (อช.) อาสาสมัครสาธารณสุขประจำหมู่บ้าน (อสม). หรืออาสาสมัครอื่น ๆ  ควรคัดเลือกคนที่อ่าน เขียนภาษาไทยได้คล่อง  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ผู้ให้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ข้อมูล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คือ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หัวหน้าครัวเรือน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 คู่สมรส หรือสมาชิกในครัวเรือนที่สามารถให้ข้อมูลได้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อย่างถูกต้อง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ครบถ้วน และเป็น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จริง</a:t>
            </a:r>
          </a:p>
          <a:p>
            <a:endParaRPr lang="th-TH" sz="120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พื้นที่การจัดเก็บข้อมูลความจำเป็นพื้นฐาน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          จัดเก็บข้อมูลความจำเป็นพื้นฐานจากทุก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ครัวเรือนทั่วประเทศ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sz="1200" dirty="0" smtClean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ครัวเรือน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เป้าหมาย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จัดเก็บข้อมูลทุกครัวเรือนในหมู่บ้าน/ชุมชน ทั้งที่มีเลขที่บ้าน และไม่มีเลขที่บ้าน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จัดเก็บข้อมูลเฉพาะครัวเรือนที่มีผู้อาศัยอยู่จริง ในรอบปีที่ผ่านมาไม่น้อยกว่า 6 เดือน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จัดเก็บเฉพาะครัวเรือนที่มีคนไทยอาศัย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อยู่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81498"/>
            <a:ext cx="403244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แนวทางการจัดเก็บข้อมูล</a:t>
            </a:r>
            <a:endParaRPr lang="en-US" sz="3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50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377637"/>
            <a:ext cx="7848872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IrisUPC" pitchFamily="34" charset="-34"/>
                <a:cs typeface="IrisUPC" pitchFamily="34" charset="-34"/>
              </a:rPr>
              <a:t>คือ </a:t>
            </a:r>
            <a:r>
              <a:rPr lang="th-TH" sz="3200" b="1" dirty="0">
                <a:latin typeface="IrisUPC" pitchFamily="34" charset="-34"/>
                <a:cs typeface="IrisUPC" pitchFamily="34" charset="-34"/>
              </a:rPr>
              <a:t>ข้อมูลในระดับครัวเรือนที่แสดงถึงสภาพความจำเป็นพื้นฐานของคนในครัวเรือนในด้านต่างๆ เกี่ยวกับคุณภาพชีวิตที่ได้กำหนดมาตรฐานขั้นต่ำเอาไว้ว่า คนควรจะมีคุณภาพชีวิตในแต่ละเรื่องอย่างไรในช่วงระยะเวลา</a:t>
            </a:r>
            <a:r>
              <a:rPr lang="th-TH" sz="3200" b="1" dirty="0" smtClean="0">
                <a:latin typeface="IrisUPC" pitchFamily="34" charset="-34"/>
                <a:cs typeface="IrisUPC" pitchFamily="34" charset="-34"/>
              </a:rPr>
              <a:t>หนึ่งๆ</a:t>
            </a:r>
          </a:p>
          <a:p>
            <a:endParaRPr lang="en-US" sz="1100" b="1" dirty="0">
              <a:latin typeface="IrisUPC" pitchFamily="34" charset="-34"/>
              <a:cs typeface="IrisUPC" pitchFamily="34" charset="-34"/>
            </a:endParaRPr>
          </a:p>
          <a:p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เป็น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ข้อมูลที่แสดงถึงลักษณะของสังคมไทยที่พึงประสงค์ตามเกณฑ์มาตรฐานขั้นต่ำของเครื่องชี้วัดว่า อย่างน้อยคนไทยควรจะมีระดับความเป็นอยู่ไม่ต่ำกว่าระดับไหนในช่วงระยะเวลาหนึ่งๆ และทำให้ประชาชนสามารถทราบได้ด้วยตนเองว่าในขณะนี้คุณภาพชีวิตของตนเอง ครอบครัว รวมไปถึงหมู่บ้าน/ชุมชน อยู่ในระดับใด มีปัญหาที่จะต้องแก้ไขในเรื่องใดบ้าง เป็นการส่งเสริมให้ประชาชนเข้ามามีส่วนร่วมในการพัฒนาตนเอง ครอบครัว และสังคม อันเป็นนโยบายสำคัญในการพัฒนาประเทศ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" name="Isosceles Triangle 3"/>
          <p:cNvSpPr/>
          <p:nvPr/>
        </p:nvSpPr>
        <p:spPr>
          <a:xfrm rot="5400000">
            <a:off x="528091" y="1502832"/>
            <a:ext cx="540000" cy="288000"/>
          </a:xfrm>
          <a:prstGeom prst="triangl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5400000">
            <a:off x="528091" y="3641988"/>
            <a:ext cx="540000" cy="288000"/>
          </a:xfrm>
          <a:prstGeom prst="triangl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Jakrapong\Desktop\BookBMN58_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1" t="45368" b="38113"/>
          <a:stretch/>
        </p:blipFill>
        <p:spPr bwMode="auto">
          <a:xfrm>
            <a:off x="0" y="0"/>
            <a:ext cx="9144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44016"/>
            <a:ext cx="9144000" cy="908722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ข้อมูลความจำเป็นพื้นฐาน (จปฐ.)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9" name="Picture 2" descr="C:\Users\Jakrapong\Desktop\FILE DeskTop\2558\New folder (2)\cdd day\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72" y="5432748"/>
            <a:ext cx="1380628" cy="13806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10456"/>
            <a:ext cx="84249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ห้วง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เวลา และระยะเวลาจัดเก็บข้อมูล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จัดเก็บ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ข้อมูลทุกปี ระหว่างเดือน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ธันวาคม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กุมภาพันธ์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sz="12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การใช้แบบสอบถาม และการกรอกข้อมูล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แบบสอบถาม จำนวน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 เล่มต่อ 1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ครัวเรือน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(ครัวเรือน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หมายถึง ครอบครัวที่อยู่ในบ้านเรือนเดียวกันและกินอยู่ด้วยกัน ครัวเรือนหนึ่ง ๆ อาจมีหลายครอบครัวก็ได้) กรณีที่แต่ละครอบครัวไม่ได้กินอยู่ใช้จ่ายร่วมกันให้แยกแบบสอบถาม และให้ขีดเครื่องหมาย </a:t>
            </a:r>
            <a:r>
              <a:rPr lang="en-US" sz="2400" dirty="0">
                <a:latin typeface="TH SarabunPSK" pitchFamily="34" charset="-34"/>
                <a:cs typeface="TH SarabunPSK" pitchFamily="34" charset="-34"/>
                <a:sym typeface="Wingdings"/>
              </a:rPr>
              <a:t>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ในกรอบ 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ไม่มีบ้านเลขที่  และกรอกบ้านเลขที่เดิมในช่องบ้านใกล้เคียง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แบบสอบถาม 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ใช้จัดเก็บข้อมูลแต่ละปี รวม 5 ครั้ง (พ.ศ. 2560 – 2564)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กรอกข้อมูลให้กรอกเฉพาะปีที่จัดเก็บข้อมูลเท่านั้น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จังหวัด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อำเภอ เทศบาล หรือองค์การบริหารส่วนตำบล สามารถเพิ่มเติมเนื้อหา/เครื่องชี้วัดได้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ตามความเหมาะสม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81498"/>
            <a:ext cx="403244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แนวทางการจัดเก็บข้อมูล</a:t>
            </a:r>
            <a:endParaRPr lang="en-US" sz="3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18"/>
          <p:cNvSpPr>
            <a:spLocks noChangeArrowheads="1"/>
          </p:cNvSpPr>
          <p:nvPr/>
        </p:nvSpPr>
        <p:spPr bwMode="auto">
          <a:xfrm>
            <a:off x="7056296" y="3176992"/>
            <a:ext cx="180000" cy="1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5589240"/>
            <a:ext cx="8208912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th-TH" sz="2400" dirty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ข้อความว่า </a:t>
            </a:r>
            <a:r>
              <a:rPr lang="en-US" sz="2400" b="1" dirty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“</a:t>
            </a:r>
            <a:r>
              <a:rPr lang="th-TH" sz="2400" b="1" dirty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ในรอบปีที่ผ่านมา</a:t>
            </a:r>
            <a:r>
              <a:rPr lang="en-US" sz="2400" b="1" dirty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”</a:t>
            </a:r>
            <a:r>
              <a:rPr lang="th-TH" sz="2400" b="1" dirty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2400" dirty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ที่มีอยู่ในแบบสอบถามเล่มนี้</a:t>
            </a:r>
            <a:endParaRPr lang="en-US" dirty="0">
              <a:effectLst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2400" dirty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หมายถึง </a:t>
            </a:r>
            <a:r>
              <a:rPr lang="en-US" sz="2400" b="1" dirty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“</a:t>
            </a:r>
            <a:r>
              <a:rPr lang="th-TH" sz="2400" b="1" dirty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การนับจากวันที่สอบถามข้อมูลย้อนหลังไป 12 </a:t>
            </a:r>
            <a:r>
              <a:rPr lang="th-TH" sz="2400" b="1" dirty="0" smtClean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เดือน (มกราคม-ธันวาคม </a:t>
            </a:r>
            <a:r>
              <a:rPr lang="en-US" sz="2400" b="1" dirty="0" smtClean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2559</a:t>
            </a:r>
            <a:r>
              <a:rPr lang="th-TH" sz="2400" b="1" dirty="0" smtClean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)</a:t>
            </a:r>
            <a:r>
              <a:rPr lang="en-US" sz="2400" b="1" dirty="0" smtClean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”</a:t>
            </a:r>
            <a:endParaRPr lang="en-US" dirty="0">
              <a:effectLst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59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795476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ต้อง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ทำอะไรบ้างในเล่มแบบสอบถาม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จัดเก็บข้อมูล ทำความเข้าใจแบบสอบถามให้ชัดเจน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สัมภาษณ์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ข้อมูลจากหัวหน้าครัวเรือน หรือคู่สมรส หรือสมาชิกของครัวเรือนที่สามารถให้ข้อมูลได้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สัมภาษณ์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เสร็จแล้ว ผู้ให้ข้อมูล และผู้จัดเก็บข้อมูล ลงลายมือชื่อรับรองว่าได้มีการจัดเก็บข้อมูลของครัวเรือนนี้จริง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บันทึก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นำผลสรุปลงในแบบสรุปคุณภาพชีวิตของครัวเรือนปีที่จัดเก็บข้อมูล เพื่อรับทราบผลการจัดเก็บข้อมูลของครัวเรือนตนเอง และนำไปใช้ประโยชน์ในการร่วมกันแก้ไขปัญหาของสมาชิกในครัวเรือน รวมทั้งมีการพูดคุยกับสมาชิกในครัวเรือน โดยเฉพาะตัวชี้วัดเรื่องที่ตกเกณฑ์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ให้ผู้ตรวจสอบ/ตรวจทานข้อมูล ทำการตรวจสอบความถูกต้องครบถ้วนของข้อมูล แล้วลงลายมือชื่อรับรอง ก่อนที่จะมีการรวบรวมส่งไปบันทึก ประมวลผลข้อมูลเป็นภาพรวมของหมู่บ้าน/ชุมชน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81498"/>
            <a:ext cx="403244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แนวทางการจัดเก็บข้อมูล</a:t>
            </a:r>
            <a:endParaRPr lang="en-US" sz="3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7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krapong\Desktop\แบบบ\แบบสอบถาม จปฐ  for web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9" t="6008" r="5530" b="6749"/>
          <a:stretch/>
        </p:blipFill>
        <p:spPr bwMode="auto">
          <a:xfrm>
            <a:off x="1132763" y="409433"/>
            <a:ext cx="4375341" cy="611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08104" y="2328886"/>
            <a:ext cx="36358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หน้าปก</a:t>
            </a:r>
            <a:endParaRPr lang="en-US" sz="66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97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88748" y="828001"/>
            <a:ext cx="8775740" cy="5841359"/>
          </a:xfrm>
          <a:prstGeom prst="roundRect">
            <a:avLst>
              <a:gd name="adj" fmla="val 62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3580" y="1375603"/>
            <a:ext cx="8700908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457200" algn="l"/>
              </a:tabLst>
            </a:pPr>
            <a:r>
              <a:rPr kumimoji="0" lang="th-TH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ชื่อและนามสกุล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ของหัวหน้าครัวเรือน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4572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หากหัวหน้าครัวเรือนมียศ ให้กรอกยศนำหน้าชื่อ ตัวอย่างเช่น ร้อยตำรวจตรีวิทยา ฯลฯ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457200" algn="l"/>
              </a:tabLst>
            </a:pPr>
            <a:r>
              <a:rPr kumimoji="0" lang="th-TH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เลขประจำตัวประชาชน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ของหัวหน้าครัวเรือน มีทั้งหมด 13 ช่อง ต้องกรอกตัวเลขให้ครบ 13 ช่อง</a:t>
            </a:r>
            <a:endParaRPr lang="th-TH" sz="20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กรณี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ครัวเรือนมี</a:t>
            </a:r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เลขที่บ้าน 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ให้ขีดเครื่องหมาย </a:t>
            </a:r>
            <a:r>
              <a:rPr lang="en-US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</a:t>
            </a:r>
            <a:r>
              <a:rPr lang="en-US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ในกรอบสี่เหลี่ยม  </a:t>
            </a: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    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มี</a:t>
            </a:r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บ้านเลขที่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และกรอกบ้านเลขที่ และรหัสประจำบ้านตามเอกสารทะเบียน หมู่บ้าน/ชุมชน หมู่ที่ ซอย ถนน ตำบล อำเภอ และจังหวัด</a:t>
            </a:r>
            <a:endParaRPr lang="en-US" sz="2000" dirty="0">
              <a:latin typeface="TH SarabunPSK" pitchFamily="34" charset="-34"/>
              <a:ea typeface="Tahoma" pitchFamily="34" charset="0"/>
              <a:cs typeface="TH SarabunPSK" pitchFamily="34" charset="-34"/>
              <a:sym typeface="Wingdings" pitchFamily="2" charset="2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กรณี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ครัวเรือนไม่มีบ้านเลขที่ ให้ขีดเครื่องหมาย </a:t>
            </a:r>
            <a:r>
              <a:rPr lang="en-US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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 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ในกรอบสี่เหลี่ยม</a:t>
            </a:r>
            <a:r>
              <a:rPr lang="en-US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 </a:t>
            </a: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  </a:t>
            </a:r>
            <a:r>
              <a:rPr lang="en-US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    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ไม่มีบ้านเลขที่ และกรอกบ้านเลขที่ใกล้เคียง หมู่บ้าน/ชุมชน  หมู่ที่  ซอย ถนน ตำบล  อำเภอ  และ</a:t>
            </a: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จังหวัด (กรณี 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ไม่มีบ้านเลขที่ ให้พิจารณา บ้านที่มีเลขที่บ้าน ที่อยู่ใกล้มาก</a:t>
            </a: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ที่สุด)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เลือกเขตการปกครองส่วนท้องถิ่น 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โดยขีดเครื่องหมาย </a:t>
            </a:r>
            <a:r>
              <a:rPr lang="en-US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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ในกรอบสี่เหลี่ยม 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 </a:t>
            </a: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     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ว่าครัวเรือนตั้งอยู่ในเขต</a:t>
            </a: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การปกครอง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ประเภทใด เช่น องค์การบริหารส่วนตำบล เทศบาลตำบล เทศบาลเมือง เทศบาลนคร </a:t>
            </a: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เมือง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พัทยา หรือกรุงเทพมหานคร (สามารถเลือกได้มากกว่า 1 ประเภท)</a:t>
            </a:r>
            <a:endParaRPr lang="en-US" sz="2000" dirty="0">
              <a:latin typeface="TH SarabunPSK" pitchFamily="34" charset="-34"/>
              <a:ea typeface="Tahoma" pitchFamily="34" charset="0"/>
              <a:cs typeface="TH SarabunPSK" pitchFamily="34" charset="-34"/>
              <a:sym typeface="Wingdings" pitchFamily="2" charset="2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ระบุ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ประเภทของ</a:t>
            </a:r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ที่ดินพักอาศัย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และเอกสารสิทธิ ว่าเป็นของตนเอง เช่าที่ของคนอื่น ที่สาธารณะหรืออื่นๆ และระบุจำนวนที่ดิน เป็นไร่ เป็นตารางวา</a:t>
            </a:r>
            <a:endParaRPr lang="en-US" sz="2000" dirty="0">
              <a:latin typeface="TH SarabunPSK" pitchFamily="34" charset="-34"/>
              <a:ea typeface="Tahoma" pitchFamily="34" charset="0"/>
              <a:cs typeface="TH SarabunPSK" pitchFamily="34" charset="-34"/>
              <a:sym typeface="Wingdings" pitchFamily="2" charset="2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หาก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ใช้</a:t>
            </a:r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ที่ดินในการประกอบอาชีพ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ให้ระบุประเภทของที่ดินที่ใช้ประกอบอาชีพและเอกสาร</a:t>
            </a: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สิทธิว่า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เป็นของตนเอง เช่าที่ของคนอื่น ที่สาธารณะหรืออื่นๆ และระบุจำนวนที่ดิน เป็นไร่ เป็นตารางวา</a:t>
            </a:r>
            <a:endParaRPr lang="en-US" sz="2000" dirty="0">
              <a:latin typeface="TH SarabunPSK" pitchFamily="34" charset="-34"/>
              <a:ea typeface="Tahoma" pitchFamily="34" charset="0"/>
              <a:cs typeface="TH SarabunPSK" pitchFamily="34" charset="-34"/>
              <a:sym typeface="Wingdings" pitchFamily="2" charset="2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หาก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ไม่ได้ใช้ที่ดินในการประกอบอาชีพ ไม่ต้องกรอกข้อมูล 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748" y="828001"/>
            <a:ext cx="5631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3200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3200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เป็น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หน้าแรกที่ต้องกรอกข้อมูล ดังนี้</a:t>
            </a:r>
            <a:endParaRPr lang="en-US" sz="3200" dirty="0">
              <a:solidFill>
                <a:prstClr val="black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748" y="159023"/>
            <a:ext cx="179096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หน้าปก</a:t>
            </a:r>
            <a:endParaRPr lang="en-US" sz="3200" dirty="0">
              <a:solidFill>
                <a:prstClr val="black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3" name="สี่เหลี่ยมผืนผ้า 18"/>
          <p:cNvSpPr>
            <a:spLocks noChangeArrowheads="1"/>
          </p:cNvSpPr>
          <p:nvPr/>
        </p:nvSpPr>
        <p:spPr bwMode="auto">
          <a:xfrm>
            <a:off x="5729933" y="3969080"/>
            <a:ext cx="180000" cy="1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4" name="สี่เหลี่ยมผืนผ้า 18"/>
          <p:cNvSpPr>
            <a:spLocks noChangeArrowheads="1"/>
          </p:cNvSpPr>
          <p:nvPr/>
        </p:nvSpPr>
        <p:spPr bwMode="auto">
          <a:xfrm>
            <a:off x="5256056" y="3032976"/>
            <a:ext cx="180000" cy="1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5" name="สี่เหลี่ยมผืนผ้า 18"/>
          <p:cNvSpPr>
            <a:spLocks noChangeArrowheads="1"/>
          </p:cNvSpPr>
          <p:nvPr/>
        </p:nvSpPr>
        <p:spPr bwMode="auto">
          <a:xfrm>
            <a:off x="5076056" y="2420888"/>
            <a:ext cx="180000" cy="1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krapong\Desktop\แบบบ\แบบสอบถาม จปฐ  for web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 t="21978" r="17538" b="59506"/>
          <a:stretch/>
        </p:blipFill>
        <p:spPr bwMode="auto">
          <a:xfrm>
            <a:off x="395536" y="1471896"/>
            <a:ext cx="8424936" cy="332220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332656"/>
            <a:ext cx="363589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หน้าปก</a:t>
            </a:r>
            <a:endParaRPr lang="en-US" sz="40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324491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111                          1   2   3   4     5   6   7   8   9  0      1</a:t>
            </a:r>
            <a:endParaRPr lang="en-US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357301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อยู่ดี                                  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1                     -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3949733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-         </a:t>
            </a:r>
            <a:r>
              <a:rPr lang="th-TH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</a:t>
            </a:r>
            <a:r>
              <a:rPr lang="th-TH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มีสุข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5344" y="430218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สุขสำราญ                                       เจ็ดสิบแปด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2308810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  </a:t>
            </a:r>
            <a:r>
              <a:rPr lang="th-TH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th-TH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3   4   5  </a:t>
            </a:r>
            <a:r>
              <a:rPr lang="th-TH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6   7   8   9  </a:t>
            </a:r>
            <a:r>
              <a:rPr lang="th-TH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0   </a:t>
            </a:r>
            <a:r>
              <a:rPr lang="en-US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1</a:t>
            </a:r>
            <a:r>
              <a:rPr lang="th-TH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2      3</a:t>
            </a:r>
            <a:endParaRPr lang="en-US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4734986" y="608494"/>
            <a:ext cx="3941469" cy="1092314"/>
          </a:xfrm>
          <a:prstGeom prst="downArrowCallout">
            <a:avLst>
              <a:gd name="adj1" fmla="val 50001"/>
              <a:gd name="adj2" fmla="val 44912"/>
              <a:gd name="adj3" fmla="val 17664"/>
              <a:gd name="adj4" fmla="val 7021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กรอกข้อมูลให้ครบถ้วน</a:t>
            </a:r>
            <a:endParaRPr lang="en-US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Jakrapong\Desktop\แบบบ\แบบสอบถาม จปฐ  for web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 t="40384" r="17538" b="50793"/>
          <a:stretch/>
        </p:blipFill>
        <p:spPr bwMode="auto">
          <a:xfrm>
            <a:off x="363301" y="5086246"/>
            <a:ext cx="8424936" cy="158311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292080" y="5294108"/>
            <a:ext cx="3240360" cy="1231236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กรอกเฉพาะ</a:t>
            </a:r>
          </a:p>
          <a:p>
            <a:pPr algn="ctr"/>
            <a:r>
              <a:rPr lang="th-TH" sz="20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ในกรณี</a:t>
            </a:r>
          </a:p>
          <a:p>
            <a:pPr algn="ctr"/>
            <a:r>
              <a:rPr lang="th-TH" sz="20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ไม่มีบ้านเลขที่</a:t>
            </a:r>
            <a:endParaRPr lang="en-US" sz="20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0733" y="1221264"/>
            <a:ext cx="720000" cy="72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1" y="1932278"/>
            <a:ext cx="525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เก่ง                                    มากมาย</a:t>
            </a:r>
            <a:endParaRPr lang="en-US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2741" y="1988840"/>
            <a:ext cx="656891" cy="40011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IT_center_CDD\ICONs\Home\png\check-ma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67" y="2938724"/>
            <a:ext cx="432048" cy="2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krapong\Desktop\แบบบ\แบบสอบถาม จปฐ  for web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49207" r="17538" b="20185"/>
          <a:stretch/>
        </p:blipFill>
        <p:spPr bwMode="auto">
          <a:xfrm>
            <a:off x="323527" y="1412776"/>
            <a:ext cx="6696745" cy="442245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332656"/>
            <a:ext cx="363589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หน้าปก</a:t>
            </a:r>
            <a:endParaRPr lang="en-US" sz="40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6732240" y="1281184"/>
            <a:ext cx="2232248" cy="995688"/>
          </a:xfrm>
          <a:prstGeom prst="leftArrowCallout">
            <a:avLst>
              <a:gd name="adj1" fmla="val 25000"/>
              <a:gd name="adj2" fmla="val 25000"/>
              <a:gd name="adj3" fmla="val 30564"/>
              <a:gd name="adj4" fmla="val 76705"/>
            </a:avLst>
          </a:prstGeom>
          <a:solidFill>
            <a:schemeClr val="bg2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เลือกรูปแบบ</a:t>
            </a:r>
          </a:p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องค์กรปกครอง</a:t>
            </a:r>
          </a:p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ส่วนท้องถิ่น </a:t>
            </a:r>
          </a:p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ของครัวเรือนนี้</a:t>
            </a:r>
            <a:endParaRPr lang="en-US" sz="14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03648" y="1873073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03648" y="3084002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03648" y="4437112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C:\Users\Jakrapong\Desktop\แบบบ\แบบสอบถาม จปฐ  for web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77479" r="22823" b="20185"/>
          <a:stretch/>
        </p:blipFill>
        <p:spPr bwMode="auto">
          <a:xfrm>
            <a:off x="1043100" y="5514915"/>
            <a:ext cx="5832648" cy="36235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Arrow Callout 9"/>
          <p:cNvSpPr/>
          <p:nvPr/>
        </p:nvSpPr>
        <p:spPr>
          <a:xfrm>
            <a:off x="6732240" y="2636912"/>
            <a:ext cx="2232248" cy="717090"/>
          </a:xfrm>
          <a:prstGeom prst="leftArrowCallout">
            <a:avLst>
              <a:gd name="adj1" fmla="val 25000"/>
              <a:gd name="adj2" fmla="val 25000"/>
              <a:gd name="adj3" fmla="val 30564"/>
              <a:gd name="adj4" fmla="val 76705"/>
            </a:avLst>
          </a:prstGeom>
          <a:solidFill>
            <a:schemeClr val="bg2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กรอกเฉพาะ</a:t>
            </a:r>
            <a:r>
              <a:rPr lang="th-TH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</a:t>
            </a:r>
            <a:endParaRPr lang="th-TH" sz="1400" i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พื้นที่ที่ดิน</a:t>
            </a:r>
          </a:p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ที่ใช้อยู่อาศัย</a:t>
            </a:r>
            <a:endParaRPr lang="en-US" sz="14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Left Arrow Callout 10"/>
          <p:cNvSpPr/>
          <p:nvPr/>
        </p:nvSpPr>
        <p:spPr>
          <a:xfrm>
            <a:off x="6732240" y="4017488"/>
            <a:ext cx="2232248" cy="995688"/>
          </a:xfrm>
          <a:prstGeom prst="leftArrowCallout">
            <a:avLst>
              <a:gd name="adj1" fmla="val 25000"/>
              <a:gd name="adj2" fmla="val 25000"/>
              <a:gd name="adj3" fmla="val 30564"/>
              <a:gd name="adj4" fmla="val 76705"/>
            </a:avLst>
          </a:prstGeom>
          <a:solidFill>
            <a:schemeClr val="bg2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กรอกเฉพาะ</a:t>
            </a:r>
            <a:r>
              <a:rPr lang="th-TH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</a:t>
            </a:r>
          </a:p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พื้นที่ที่ดิน</a:t>
            </a:r>
            <a:endParaRPr lang="th-TH" sz="14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ที่ใช้ประกอบอาชีพ</a:t>
            </a:r>
            <a:endParaRPr lang="en-US" sz="14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Straight Arrow Connector 11"/>
          <p:cNvCxnSpPr>
            <a:endCxn id="9" idx="3"/>
          </p:cNvCxnSpPr>
          <p:nvPr/>
        </p:nvCxnSpPr>
        <p:spPr>
          <a:xfrm flipH="1">
            <a:off x="6875748" y="5013176"/>
            <a:ext cx="1224644" cy="68291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1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krapong\Desktop\แบบบ\แบบสอบถาม จปฐ  for web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 b="47452"/>
          <a:stretch/>
        </p:blipFill>
        <p:spPr bwMode="auto">
          <a:xfrm>
            <a:off x="0" y="338631"/>
            <a:ext cx="9120446" cy="553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krapong\Desktop\แบบบ\แบบสอบถาม จปฐ  for web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" t="4138" b="5172"/>
          <a:stretch/>
        </p:blipFill>
        <p:spPr bwMode="auto">
          <a:xfrm rot="5400000">
            <a:off x="1286162" y="-1265001"/>
            <a:ext cx="657167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2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8748" y="828001"/>
            <a:ext cx="8775740" cy="5841359"/>
          </a:xfrm>
          <a:prstGeom prst="roundRect">
            <a:avLst>
              <a:gd name="adj" fmla="val 62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872128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 pitchFamily="49" charset="0"/>
              <a:buChar char="o"/>
            </a:pPr>
            <a:r>
              <a:rPr lang="th-TH" sz="2200" spc="-40" dirty="0" smtClean="0">
                <a:latin typeface="TH SarabunPSK" pitchFamily="34" charset="-34"/>
                <a:cs typeface="TH SarabunPSK" pitchFamily="34" charset="-34"/>
              </a:rPr>
              <a:t>ตารางข้อมูล</a:t>
            </a: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สมาชิกครัวเรือน มี 11 ช่อง ช่องที่ 1 กรอกลำดับที่ของสมาชิกครัวเรือน</a:t>
            </a:r>
            <a:endParaRPr lang="en-US" sz="2200" spc="-4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ช่องที่ 2 กรอกชื่อ นามสกุลสมาชิกในครัวเรือนที่อาศัยอยู่จริงในปัจจุบัน (คนที่ไม่ได้อยู่ประจำ แต่ไปๆ มาๆ ในรอบปีที่ผ่านมา ต้องมีเวลารวมกันไม่น้อยกว่า 6 เดือน)</a:t>
            </a:r>
            <a:endParaRPr lang="en-US" sz="2200" spc="-4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ช่องที่ 3 เลขประจำตัวประชาชนของสมาชิกครัวเรือน มี 13 ช่อง ต้องกรอกตัวเลขให้ครบทั้ง 13 ช่อง</a:t>
            </a:r>
            <a:endParaRPr lang="en-US" sz="2200" spc="-4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กรณีครัวเรือนมีคนต่างด้าวอาศัยอยู่ด้วย ให้ระบุในช่องที่ 3 ว่าเป็นคนต่างด้าว และให้กรอกข้อมูลสมาชิกครัวเรือนที่เป็นคนต่างด้าวเฉพาะหน้าตารางข้อมูลสมาชิกเท่านั้น ไม่ต้องสำรวจข้อมูลคุณภาพชีวิตของคนต่างด้าว ในหน้า 6-29</a:t>
            </a:r>
            <a:r>
              <a:rPr lang="th-TH" sz="2200" u="sng" spc="-40" dirty="0">
                <a:latin typeface="TH SarabunPSK" pitchFamily="34" charset="-34"/>
                <a:cs typeface="TH SarabunPSK" pitchFamily="34" charset="-34"/>
              </a:rPr>
              <a:t>   </a:t>
            </a:r>
            <a:endParaRPr lang="en-US" sz="2200" spc="-4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ช่องที่ 4 เพศของสมาชิกครัวเรือน  </a:t>
            </a:r>
            <a:endParaRPr lang="en-US" sz="2200" spc="-4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ช่องที่ 5 อายุของสมาชิกครัวเรือน คนที่มีอายุมากกว่า 2 ปีขึ้นไป ไม่ต้องใส่เศษเดือน ยกเว้นในกรณีที่สมาชิกในครัวเรือนอายุไม่ถึง 2 ปี ให้ระบุอายุเดือนไว้ด้วย ตามตัวอย่าง  </a:t>
            </a:r>
            <a:r>
              <a:rPr lang="th-TH" sz="2200" u="sng" spc="-40" dirty="0">
                <a:latin typeface="TH SarabunPSK" pitchFamily="34" charset="-34"/>
                <a:cs typeface="TH SarabunPSK" pitchFamily="34" charset="-34"/>
              </a:rPr>
              <a:t>ตารางข้อมูลสมาชิกฯ หน้า ค ลำดับที่ 8  ด.ช.สมหวัง ทรัพย์มี เพศชาย อายุ 1 ปี 11 เดือน   </a:t>
            </a:r>
            <a:endParaRPr lang="en-US" sz="2200" spc="-4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ช่องที่ 6 อาชีพหลักของสมาชิกครัวเรือน หากไม่ได้ประกอบอาชีพให้ขีดเครื่องหมาย </a:t>
            </a:r>
            <a:r>
              <a:rPr lang="th-TH" sz="2200" b="1" spc="-40" dirty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 กรณีกำลังศึกษาอย่างเดียวโดยไม่ได้ประกอบอาชีพให้ระบุว่า กำลังศึกษา ตามตัวอย่าง </a:t>
            </a:r>
            <a:r>
              <a:rPr lang="th-TH" sz="2200" u="sng" spc="-40" dirty="0">
                <a:latin typeface="TH SarabunPSK" pitchFamily="34" charset="-34"/>
                <a:cs typeface="TH SarabunPSK" pitchFamily="34" charset="-34"/>
              </a:rPr>
              <a:t>ตารางข้อมูลสมาชิกฯ หน้า ค ลำดับที่ 4  นางสาวสมศรี ทรัพย์มี เพศหญิง อายุ 16 ปี กำลังศึกษา</a:t>
            </a:r>
            <a:endParaRPr lang="en-US" sz="2200" spc="-4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ช่องที่ </a:t>
            </a:r>
            <a:r>
              <a:rPr lang="en-US" sz="2200" spc="-40" dirty="0"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 ให้ขีดเครื่องหมาย </a:t>
            </a:r>
            <a:r>
              <a:rPr lang="en-US" sz="2200" spc="-40" dirty="0">
                <a:latin typeface="TH SarabunPSK" pitchFamily="34" charset="-34"/>
                <a:cs typeface="TH SarabunPSK" pitchFamily="34" charset="-34"/>
                <a:sym typeface="Wingdings"/>
              </a:rPr>
              <a:t></a:t>
            </a: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 ระบุสถานะทางกายภาพของสมาชิกครัวเรือนว่าเป็นปกติ ผู้พิการ หรือผู้ป่วยเรื้อรัง</a:t>
            </a:r>
            <a:endParaRPr lang="en-US" sz="2200" spc="-4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ช่องที่ 11  ให้ขีดเครื่องหมาย </a:t>
            </a:r>
            <a:r>
              <a:rPr lang="en-US" sz="2200" spc="-40" dirty="0">
                <a:latin typeface="TH SarabunPSK" pitchFamily="34" charset="-34"/>
                <a:cs typeface="TH SarabunPSK" pitchFamily="34" charset="-34"/>
                <a:sym typeface="Wingdings"/>
              </a:rPr>
              <a:t></a:t>
            </a: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 ระบุว่าสมาชิกครัวเรือนที่เป็นผู้สูงอายุ (ช่อง 5 อายุ 60 ปีขึ้นไป)     ผู้พิการ หรือ ผู้ป่วยเรื้อรัง สามารถช่วยเหลือตนเองได้ หรือ</a:t>
            </a:r>
            <a:r>
              <a:rPr lang="th-TH" sz="2200" spc="-40" dirty="0" smtClean="0">
                <a:latin typeface="TH SarabunPSK" pitchFamily="34" charset="-34"/>
                <a:cs typeface="TH SarabunPSK" pitchFamily="34" charset="-34"/>
              </a:rPr>
              <a:t>ไม่ได้</a:t>
            </a:r>
            <a:r>
              <a:rPr lang="en-US" sz="2200" spc="-40" dirty="0">
                <a:latin typeface="TH SarabunPSK" pitchFamily="34" charset="-34"/>
                <a:cs typeface="TH SarabunPSK" pitchFamily="34" charset="-34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491" y="116632"/>
            <a:ext cx="518631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ตัวอย่างการกรอกข้อมูลสมาชิกครัวเรือน</a:t>
            </a:r>
            <a:endParaRPr lang="en-US" sz="2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29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krapong\Desktop\แก้แบบ กชช ส่งบริษัท\แบบบ\แบบสอบถาม จปฐ  for web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t="5445" r="10052" b="5669"/>
          <a:stretch/>
        </p:blipFill>
        <p:spPr bwMode="auto">
          <a:xfrm rot="5400000">
            <a:off x="1633996" y="-1321181"/>
            <a:ext cx="5887984" cy="90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2222057"/>
            <a:ext cx="7047122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กรอก</a:t>
            </a:r>
            <a:r>
              <a:rPr lang="th-TH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ข้อมูลสมาชิกในครัวเรือนที่อาศัยอยู่จริง ในแต่ละปี </a:t>
            </a:r>
            <a:endParaRPr lang="en-US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615" y="1268760"/>
            <a:ext cx="86764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2800" b="1" dirty="0" smtClean="0">
                <a:latin typeface="IrisUPC" pitchFamily="34" charset="-34"/>
                <a:cs typeface="IrisUPC" pitchFamily="34" charset="-34"/>
              </a:rPr>
              <a:t>ใช้</a:t>
            </a:r>
            <a:r>
              <a:rPr lang="th-TH" sz="2800" b="1" dirty="0">
                <a:latin typeface="IrisUPC" pitchFamily="34" charset="-34"/>
                <a:cs typeface="IrisUPC" pitchFamily="34" charset="-34"/>
              </a:rPr>
              <a:t>เครื่องชี้วัดความจำเป็นพื้นฐานเป็นเครื่องมือของกระบวนการเรียนรู้ของประชาชนในหมู่บ้าน/ชุมชน เพื่อให้ประชาชนในหมู่บ้าน/ชุมชน ทราบถึงสภาพความเป็นอยู่ของตนเองและหมู่บ้าน/ชุมชนว่าบรรลุตามเกณฑ์ความจำเป็นพื้นฐานแล้วหรือไม่</a:t>
            </a:r>
            <a:endParaRPr lang="en-US" sz="2800" b="1" dirty="0">
              <a:latin typeface="IrisUPC" pitchFamily="34" charset="-34"/>
              <a:cs typeface="IrisUPC" pitchFamily="34" charset="-34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h-TH" sz="2800" b="1" dirty="0" smtClean="0">
                <a:latin typeface="IrisUPC" pitchFamily="34" charset="-34"/>
                <a:cs typeface="IrisUPC" pitchFamily="34" charset="-34"/>
              </a:rPr>
              <a:t>ส่งเสริม</a:t>
            </a:r>
            <a:r>
              <a:rPr lang="th-TH" sz="2800" b="1" dirty="0">
                <a:latin typeface="IrisUPC" pitchFamily="34" charset="-34"/>
                <a:cs typeface="IrisUPC" pitchFamily="34" charset="-34"/>
              </a:rPr>
              <a:t>ให้ประชาชนมีส่วนร่วมในการพัฒนา โดยผ่านกระบวนการความจำเป็นพื้นฐาน นับตั้งแต่การกำหนดปัญหาความต้องการที่แท้จริงของชุมชน ค้นหาแนวทางแก้ไขปัญหา ตลอดจนการประเมินผลการดำเนินงาน   ที่ผ่านมา</a:t>
            </a:r>
            <a:endParaRPr lang="en-US" sz="2800" b="1" dirty="0">
              <a:latin typeface="IrisUPC" pitchFamily="34" charset="-34"/>
              <a:cs typeface="IrisUPC" pitchFamily="34" charset="-34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h-TH" sz="2800" b="1" dirty="0" smtClean="0">
                <a:latin typeface="IrisUPC" pitchFamily="34" charset="-34"/>
                <a:cs typeface="IrisUPC" pitchFamily="34" charset="-34"/>
              </a:rPr>
              <a:t>ใช้</a:t>
            </a:r>
            <a:r>
              <a:rPr lang="th-TH" sz="2800" b="1" dirty="0">
                <a:latin typeface="IrisUPC" pitchFamily="34" charset="-34"/>
                <a:cs typeface="IrisUPC" pitchFamily="34" charset="-34"/>
              </a:rPr>
              <a:t>ข้อมูลความจำเป็นพื้นฐานเป็นแนวทางในการคัดเลือกโครงการ กิจกรรมต่างๆ ให้สอดคล้องกับสภาพปัญหาที่แท้จริงของหมู่บ้าน/ชุมชน สามารถใช้ทรัพยากรที่มีอยู่อย่างจำกัดได้อย่างทั่วถึงและมีประสิทธิภาพ รวมทั้ง    มีการประสานระหว่างสาขาในด้านการปฏิบัติมากขึ้น</a:t>
            </a:r>
            <a:endParaRPr lang="en-US" sz="2800" b="1" dirty="0"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3" name="Picture 2" descr="C:\Users\Jakrapong\Desktop\BookBMN58_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1" t="45368" b="38113"/>
          <a:stretch/>
        </p:blipFill>
        <p:spPr bwMode="auto">
          <a:xfrm>
            <a:off x="0" y="1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615" y="77723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หลักการของข้อมูลความจำเป็น</a:t>
            </a: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พื้นฐาน (จปฐ.)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95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25217"/>
            <a:ext cx="91440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ส่วนข้อคำถาม</a:t>
            </a:r>
            <a:endParaRPr lang="en-US" sz="66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96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988840"/>
            <a:ext cx="8784976" cy="3600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552" y="2192665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5 หมวด 31 ตัวชี้วัด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ดังนี้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หมวด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ที่ 1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สุขภาพ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   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7   ตัวชี้วัด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หมวด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ที่ 2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สภาพแวดล้อม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   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7   ตัวชี้วัด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หมวด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ที่ 3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การศึกษา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   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5   ตัวชี้วัด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หมวด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ที่ 4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การมีงานทำและรายได้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   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4   ตัวชี้วัด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หมวด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ที่ 5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ค่านิยม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   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8   ตัวชี้วัด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799" y="223480"/>
            <a:ext cx="83886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เครื่องชี้วัดข้อมูลความจำเป็นพื้นฐาน </a:t>
            </a:r>
            <a:endParaRPr lang="en-US" sz="54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ช่วง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แผนพัฒนาฯ ฉบับที่ 12 (พ.ศ.  2560 – 2564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13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421052"/>
            <a:ext cx="9144000" cy="4201150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สุขภาพ</a:t>
            </a:r>
            <a:endParaRPr kumimoji="0" lang="th-TH" sz="115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7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 </a:t>
            </a:r>
            <a:r>
              <a:rPr kumimoji="0" lang="en-US" sz="7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7 </a:t>
            </a:r>
            <a:r>
              <a:rPr kumimoji="0" lang="th-TH" sz="7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 </a:t>
            </a:r>
            <a:endParaRPr kumimoji="0" lang="th-TH" sz="7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830517"/>
              </p:ext>
            </p:extLst>
          </p:nvPr>
        </p:nvGraphicFramePr>
        <p:xfrm>
          <a:off x="393745" y="908720"/>
          <a:ext cx="8426728" cy="52565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3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ตัวชี้วัด ปี 25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– 25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เด็กแรกเกิดมีน้ำหนัก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2,500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กรัม ขึ้นไป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เด็กแรกเกิด ได้กินนมแม่อย่างเดียวอย่างน้อย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6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เดือนแรกติดต่อกัน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เด็กแรกเกิดถึง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12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ได้รับวัคซีนป้องกันโรคครบตามตารางสร้างเสริมภูมิคุ้มกันโรค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ครัวเรือนกินอาหารถูกสุขลักษณะ ปลอดภัย และได้มาตรฐาน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ครัวเรือนมีการใช้ยาเพื่อบำบัด บรรเทาอาการเจ็บป่วยเบื้องต้นอย่างเหมาะสม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คนอายุ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35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ปีขึ้นไป ได้รับการตรวจสุขภาพประจำปี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คนอายุ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6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ปีขึ้นไป ออกกำลังกายอย่างน้อยสัปดาห์ละ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3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วัน ๆ ละ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30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นาที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3745" y="94075"/>
            <a:ext cx="4466287" cy="646331"/>
          </a:xfrm>
          <a:prstGeom prst="rect">
            <a:avLst/>
          </a:prstGeom>
          <a:solidFill>
            <a:srgbClr val="FF33CC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1 : สุขภาพ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มี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7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 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1196752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แรก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เกิดมี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2,500 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กรัม ขึ้น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ไป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443711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เด็กแรกเกิดที่สมบูรณ์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แข็งแรง</a:t>
            </a: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จะต้อง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มีน้ำหนักตัวเมื่อแรกเกิด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2,500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กรัมขึ้น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ไป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akrapong\Desktop\แบบบ\แบบสอบถาม จปฐ  for web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6963" r="61868" b="5000"/>
          <a:stretch/>
        </p:blipFill>
        <p:spPr bwMode="auto">
          <a:xfrm rot="5400000">
            <a:off x="3339648" y="-3166387"/>
            <a:ext cx="2357199" cy="903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Jakrapong\Desktop\ICONs\ใช้-public-services-fill\png\baby-chang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7944" y="1775718"/>
            <a:ext cx="4824536" cy="1077218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1.2 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เด็กอายุไม่เกิน 1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น้ำหนักเมื่อแรกเกิดไม่น้อยกว่า 2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500 กรัม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หรือไม่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ตอบข้อ 1.1 ก่อนว่ามีเด็กอายุไม่เกิน 1 ปี 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หรือไม่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มีจึงตอบข้อ 1.2  ต่อ ถ้าไม่มีให้ข้ามไปถามข้อ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40352" y="188640"/>
            <a:ext cx="90922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268760"/>
            <a:ext cx="842493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1  เด็กแรกเกิดมีน้ำหนัก 2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500 กรัมขึ้นไป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980728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แรกเกิดได้กินนมแม่อย่าง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เดียว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น้อย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 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เดือนแรกติดต่อกัน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423560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เด็กแรกเกิด ถึง 6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เดือน ควรได้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กินนมแม่อย่าง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เดียว</a:t>
            </a: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เป็นเวลา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ติดต่อกันอย่าง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น้อย 6 เดือน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แรก</a:t>
            </a: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ไม่ให้กินอาหารอย่างอื่นเลยแม้แต่น้ำ กล้วย หรือข้าว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บด</a:t>
            </a: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เพื่อพัฒนาการที่ดีของเด็ก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akrapong\Desktop\แบบบ\แบบสอบถาม จปฐ  for web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4473" r="78160" b="5000"/>
          <a:stretch/>
        </p:blipFill>
        <p:spPr bwMode="auto">
          <a:xfrm rot="5400000">
            <a:off x="3995506" y="-3855658"/>
            <a:ext cx="1152983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5" t="4473" r="6039" b="5000"/>
          <a:stretch/>
        </p:blipFill>
        <p:spPr bwMode="auto">
          <a:xfrm rot="5400000">
            <a:off x="2567812" y="-1274979"/>
            <a:ext cx="400837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792088" cy="10492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7944" y="2510605"/>
            <a:ext cx="4680520" cy="2769989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2.2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อายุน้อยกว่า 6 เดือนทุกคนในครัวเรือนนี้ ได้กินนมแม่อย่างเดียวเป็นระยะเวลาติดต่อกันตั้งแต่แรกเกิดจนถึงวันที่สำรวจข้อมูล  หรือไม่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ต้องตอบข้อ 2.1 ก่อนว่าครัวเรือนมีเด็กอายุน้อยกว่า 6  เดือน หรือไม่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2.2  ต่อ ถ้าไม่มีให้ข้ามไปถามข้อ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2.4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อายุตั้งแต่ 6 เดือนถึง 1 ปี ทุกคน ได้กินนมแม่อย่างเดียวเป็นระยะเวลาติดต่อกันตั้งแต่แรกเกิดจนถึง 6 เดือน  หรือไม่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ต้องตอบข้อ 2.3 ก่อนว่าครัวเรือนมีเด็กอายุตั้งแต่ 6  เดือนถึง 1 ปี หรือไม่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2.4  ต่อ ถ้าไม่มีให้ข้ามไปถามข้อ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</a:p>
        </p:txBody>
      </p:sp>
      <p:sp>
        <p:nvSpPr>
          <p:cNvPr id="6" name="Rectangle 5"/>
          <p:cNvSpPr/>
          <p:nvPr/>
        </p:nvSpPr>
        <p:spPr>
          <a:xfrm>
            <a:off x="7740352" y="188640"/>
            <a:ext cx="97654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292835"/>
            <a:ext cx="8352928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  เด็กแรกเกิดได้กินนมแม่อย่างเดียว อย่างน้อย 6 เดือนแรกติดต่อกัน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764704"/>
            <a:ext cx="87129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แรกเกิดถึง 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ปี </a:t>
            </a:r>
            <a:endParaRPr lang="th-TH" sz="3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วัคซีนป้องกัน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โรค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ครบตาม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ตารางสร้างเสริมภูมิคุ้มกันโรค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426435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เด็กแรกเกิดถึง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ปี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ต้องได้รับการ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วัคซีน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ตามจำนวน ชนิด และช่วงอายุที่กำหนด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ไว้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ตารางสร้างเสริมภูมิคุ้มกันโรค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เพื่อเป็นการสร้างเสริมภูมิคุ้มกันโรคต่างๆ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akrapong\Desktop\แบบบ\แบบสอบถาม จปฐ  for web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5927" r="5450" b="5264"/>
          <a:stretch/>
        </p:blipFill>
        <p:spPr bwMode="auto">
          <a:xfrm rot="5400000">
            <a:off x="1334116" y="-929453"/>
            <a:ext cx="6475766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akrapong\Desktop\แบบบ\แบบสอบถาม จปฐ  for web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5927" r="79398" b="5264"/>
          <a:stretch/>
        </p:blipFill>
        <p:spPr bwMode="auto">
          <a:xfrm rot="5400000">
            <a:off x="4025389" y="-3849852"/>
            <a:ext cx="1093222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513"/>
            <a:ext cx="923038" cy="9230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00291" y="3413318"/>
            <a:ext cx="1692189" cy="1815882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3.3</a:t>
            </a:r>
          </a:p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ระบุจำนวนเด็กที่ไม่ได้รับวัคซีน ลงในตารางสร้างเสริมภูมิคุ้มกันโรค ช่องปีที่สำรวจข้อมูล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40352" y="188640"/>
            <a:ext cx="84189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480" y="1218238"/>
            <a:ext cx="8532000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spc="-5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3  เด็กแรกเกิดถึง 12 ปี ได้รับวัคซีนป้องกันโรคครบตามตารางสร้างเสริมภูมิคุ้มกันโรค</a:t>
            </a:r>
            <a:endParaRPr lang="en-US" sz="1400" spc="-5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9952" y="1628507"/>
            <a:ext cx="4752528" cy="1200329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ต้องตอบข้อ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.1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ก่อนว่าครัวเรือนมี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เด็กแรกเกิดถึง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หรือไม่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ว่าได้รับวัคซีนฯ ครบหรือไม่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และต่อด้วยข้อ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3.3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Jakrapong\Desktop\BookBMN58_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1" t="45368" b="38113"/>
          <a:stretch/>
        </p:blipFill>
        <p:spPr bwMode="auto">
          <a:xfrm>
            <a:off x="0" y="1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615" y="77723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ประโยชน์ของข้อมูล จปฐ.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6623" y="1124744"/>
            <a:ext cx="8483849" cy="5356384"/>
          </a:xfrm>
          <a:prstGeom prst="roundRect">
            <a:avLst>
              <a:gd name="adj" fmla="val 955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6622" y="980728"/>
            <a:ext cx="860444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ประชาชน</a:t>
            </a:r>
            <a:r>
              <a:rPr lang="th-TH" sz="2600" b="1" spc="-60" dirty="0" smtClean="0">
                <a:latin typeface="IrisUPC" pitchFamily="34" charset="-34"/>
                <a:cs typeface="IrisUPC" pitchFamily="34" charset="-34"/>
              </a:rPr>
              <a:t> </a:t>
            </a:r>
            <a:r>
              <a:rPr lang="th-TH" sz="2600" b="1" spc="-60" dirty="0">
                <a:latin typeface="IrisUPC" pitchFamily="34" charset="-34"/>
                <a:cs typeface="IrisUPC" pitchFamily="34" charset="-34"/>
              </a:rPr>
              <a:t>จะได้ทราบข้อมูลสถานการณ์คุณภาพชีวิตของตนเอง และครัวเรือน และสามารถปรับปรุงคุณภาพชีวิตให้ดีขึ้นได้ด้วยตนเอง </a:t>
            </a:r>
            <a:r>
              <a:rPr lang="th-TH" sz="2600" b="1" spc="-60" dirty="0" smtClean="0">
                <a:latin typeface="IrisUPC" pitchFamily="34" charset="-34"/>
                <a:cs typeface="IrisUPC" pitchFamily="34" charset="-34"/>
              </a:rPr>
              <a:t>รวมถึงการสามารถ</a:t>
            </a:r>
            <a:r>
              <a:rPr lang="th-TH" sz="2600" b="1" spc="-60" dirty="0">
                <a:latin typeface="IrisUPC" pitchFamily="34" charset="-34"/>
                <a:cs typeface="IrisUPC" pitchFamily="34" charset="-34"/>
              </a:rPr>
              <a:t>เข้าถึงและได้รับสวัสดิการด้านต่างๆ จากรัฐ โดยเฉพาะการช่วยเหลือ สนับสนุนจากภาครัฐอย่างทันท่วงที เมื่อได้รับผลกระทบจากสาธารณภัยหรือภัยพิบัติ เพราะได้ให้ข้อมูลของตนเองไว้กับภาครัฐ</a:t>
            </a:r>
            <a:endParaRPr lang="en-US" sz="2600" b="1" spc="-60" dirty="0">
              <a:latin typeface="IrisUPC" pitchFamily="34" charset="-34"/>
              <a:cs typeface="IrisUPC" pitchFamily="34" charset="-34"/>
            </a:endParaRPr>
          </a:p>
          <a:p>
            <a:r>
              <a:rPr lang="th-TH" sz="3200" b="1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หมู่บ้าน/ชุมชน</a:t>
            </a:r>
            <a:r>
              <a:rPr lang="th-TH" sz="3200" b="1" spc="-60" dirty="0" smtClean="0">
                <a:latin typeface="IrisUPC" pitchFamily="34" charset="-34"/>
                <a:cs typeface="IrisUPC" pitchFamily="34" charset="-34"/>
              </a:rPr>
              <a:t> </a:t>
            </a:r>
            <a:r>
              <a:rPr lang="th-TH" sz="2400" b="1" spc="-60" dirty="0">
                <a:latin typeface="IrisUPC" pitchFamily="34" charset="-34"/>
                <a:cs typeface="IrisUPC" pitchFamily="34" charset="-34"/>
              </a:rPr>
              <a:t>โดยคณะกรรมการหมู่บ้าน </a:t>
            </a:r>
            <a:r>
              <a:rPr lang="th-TH" sz="2400" b="1" spc="-60" dirty="0" smtClean="0">
                <a:latin typeface="IrisUPC" pitchFamily="34" charset="-34"/>
                <a:cs typeface="IrisUPC" pitchFamily="34" charset="-34"/>
              </a:rPr>
              <a:t>องค์กรหรือ</a:t>
            </a:r>
            <a:r>
              <a:rPr lang="th-TH" sz="2400" b="1" spc="-60" dirty="0">
                <a:latin typeface="IrisUPC" pitchFamily="34" charset="-34"/>
                <a:cs typeface="IrisUPC" pitchFamily="34" charset="-34"/>
              </a:rPr>
              <a:t>กลุ่มภายในหมู่บ้าน/ชุมชน จะได้</a:t>
            </a:r>
            <a:r>
              <a:rPr lang="th-TH" sz="2400" b="1" spc="-60" dirty="0" smtClean="0">
                <a:latin typeface="IrisUPC" pitchFamily="34" charset="-34"/>
                <a:cs typeface="IrisUPC" pitchFamily="34" charset="-34"/>
              </a:rPr>
              <a:t>ทราบ      และ</a:t>
            </a:r>
            <a:r>
              <a:rPr lang="th-TH" sz="2400" b="1" spc="-60" dirty="0">
                <a:latin typeface="IrisUPC" pitchFamily="34" charset="-34"/>
                <a:cs typeface="IrisUPC" pitchFamily="34" charset="-34"/>
              </a:rPr>
              <a:t>มีข้อมูลสถานการณ์คุณภาพชีวิตของประชาชน </a:t>
            </a:r>
            <a:r>
              <a:rPr lang="th-TH" sz="2400" b="1" spc="-60" dirty="0" smtClean="0">
                <a:latin typeface="IrisUPC" pitchFamily="34" charset="-34"/>
                <a:cs typeface="IrisUPC" pitchFamily="34" charset="-34"/>
              </a:rPr>
              <a:t> ครัวเรือน </a:t>
            </a:r>
            <a:r>
              <a:rPr lang="th-TH" sz="2400" b="1" spc="-60" dirty="0">
                <a:latin typeface="IrisUPC" pitchFamily="34" charset="-34"/>
                <a:cs typeface="IrisUPC" pitchFamily="34" charset="-34"/>
              </a:rPr>
              <a:t>และหมู่บ้าน/ชุมชนอย่างเป็นรูปธรรม </a:t>
            </a:r>
            <a:r>
              <a:rPr lang="th-TH" sz="2400" b="1" spc="-60" dirty="0" smtClean="0">
                <a:latin typeface="IrisUPC" pitchFamily="34" charset="-34"/>
                <a:cs typeface="IrisUPC" pitchFamily="34" charset="-34"/>
              </a:rPr>
              <a:t> เพื่อ</a:t>
            </a:r>
            <a:r>
              <a:rPr lang="th-TH" sz="2400" b="1" spc="-60" dirty="0">
                <a:latin typeface="IrisUPC" pitchFamily="34" charset="-34"/>
                <a:cs typeface="IrisUPC" pitchFamily="34" charset="-34"/>
              </a:rPr>
              <a:t>จะได้นำไปใช้ในการวางแผน กำหนดกิจกรรมพัฒนาหมู่บ้าน/ชุมชน และยกระดับคุณภาพชีวิตของประชาชน</a:t>
            </a:r>
            <a:endParaRPr lang="en-US" sz="2400" b="1" spc="-60" dirty="0">
              <a:latin typeface="IrisUPC" pitchFamily="34" charset="-34"/>
              <a:cs typeface="IrisUPC" pitchFamily="34" charset="-34"/>
            </a:endParaRPr>
          </a:p>
          <a:p>
            <a:r>
              <a:rPr lang="th-TH" sz="32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หน่วยงานภาครัฐ</a:t>
            </a:r>
            <a:r>
              <a:rPr lang="th-TH" sz="3200" b="1" spc="-60" dirty="0">
                <a:latin typeface="IrisUPC" pitchFamily="34" charset="-34"/>
                <a:cs typeface="IrisUPC" pitchFamily="34" charset="-34"/>
              </a:rPr>
              <a:t> </a:t>
            </a:r>
            <a:r>
              <a:rPr lang="th-TH" sz="2400" b="1" spc="-60" dirty="0" smtClean="0">
                <a:latin typeface="IrisUPC" pitchFamily="34" charset="-34"/>
                <a:cs typeface="IrisUPC" pitchFamily="34" charset="-34"/>
              </a:rPr>
              <a:t>องค์กร</a:t>
            </a:r>
            <a:r>
              <a:rPr lang="th-TH" sz="2400" b="1" spc="-60" dirty="0">
                <a:latin typeface="IrisUPC" pitchFamily="34" charset="-34"/>
                <a:cs typeface="IrisUPC" pitchFamily="34" charset="-34"/>
              </a:rPr>
              <a:t>ปกครองส่วนท้องถิ่น หรื</a:t>
            </a:r>
            <a:r>
              <a:rPr lang="th-TH" sz="2400" b="1" spc="-60" dirty="0" smtClean="0">
                <a:latin typeface="IrisUPC" pitchFamily="34" charset="-34"/>
                <a:cs typeface="IrisUPC" pitchFamily="34" charset="-34"/>
              </a:rPr>
              <a:t>อหน่วยงานที่</a:t>
            </a:r>
            <a:r>
              <a:rPr lang="th-TH" sz="2400" b="1" spc="-60" dirty="0">
                <a:latin typeface="IrisUPC" pitchFamily="34" charset="-34"/>
                <a:cs typeface="IrisUPC" pitchFamily="34" charset="-34"/>
              </a:rPr>
              <a:t>เกี่ยวข้อง จะได้ทราบและมีข้อมูลสถานการณ์คุณภาพชีวิตของประชาชน ครัวเรือน ชุมชน ตำบล อำเภอ จังหวัด ตลอดจนภาพรวมในระดับประเทศ เพื่อนำไปใช้กำหนดนโยบาย วางแผนปฏิบัติการ กำหนดกิจกรรม เพื่อแก้ไขปัญหา และยกระดับคุณภาพชีวิตของประชาชน</a:t>
            </a:r>
            <a:endParaRPr lang="en-US" sz="2400" b="1" spc="-60" dirty="0">
              <a:latin typeface="IrisUPC" pitchFamily="34" charset="-34"/>
              <a:cs typeface="IrisUPC" pitchFamily="34" charset="-34"/>
            </a:endParaRPr>
          </a:p>
          <a:p>
            <a:r>
              <a:rPr lang="th-TH" sz="3200" b="1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ภาคเอกชน</a:t>
            </a:r>
            <a:r>
              <a:rPr lang="th-TH" sz="3200" b="1" spc="-60" dirty="0" smtClean="0">
                <a:latin typeface="IrisUPC" pitchFamily="34" charset="-34"/>
                <a:cs typeface="IrisUPC" pitchFamily="34" charset="-34"/>
              </a:rPr>
              <a:t> </a:t>
            </a:r>
            <a:r>
              <a:rPr lang="th-TH" sz="2400" b="1" spc="-60" dirty="0">
                <a:latin typeface="IrisUPC" pitchFamily="34" charset="-34"/>
                <a:cs typeface="IrisUPC" pitchFamily="34" charset="-34"/>
              </a:rPr>
              <a:t>สามารถนำข้อมูลในภาพรวมระดับหมู่บ้าน/ชุมชนขึ้นไป ไปใช้ในการตัดสินใจ และวางแผนทางธุรกิจ ซึ่งจะมีส่วนสนับสนุน ส่งเสริมการยกระดับคุณภาพชีวิตของประชาชนอีกทางหนึ่ง</a:t>
            </a:r>
            <a:endParaRPr lang="en-US" sz="2400" b="1" spc="-6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66595" y="1142756"/>
            <a:ext cx="360040" cy="180000"/>
          </a:xfrm>
          <a:prstGeom prst="triangl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38995" y="2870948"/>
            <a:ext cx="360040" cy="180000"/>
          </a:xfrm>
          <a:prstGeom prst="triangl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53508" y="4455124"/>
            <a:ext cx="360040" cy="180000"/>
          </a:xfrm>
          <a:prstGeom prst="triangl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5400000">
            <a:off x="38995" y="6039300"/>
            <a:ext cx="360040" cy="180000"/>
          </a:xfrm>
          <a:prstGeom prst="triangl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694287"/>
              </p:ext>
            </p:extLst>
          </p:nvPr>
        </p:nvGraphicFramePr>
        <p:xfrm>
          <a:off x="395536" y="980728"/>
          <a:ext cx="8424936" cy="5760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57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7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อายุ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วัคซีนที่ใช้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แรกเกิด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ฉีดวัคซีนป้องกันวัณโรค • ฉีดวัคซีนป้องกันตับอักเสบบี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ฉีดวัคซีนป้องกันตับอักเสบบี (เฉพาะรายที่เด็กคลอดจากมารดาที่เป็นพาหะของไวรัสตับอักเสบบี)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ฉีดวัคซีนรวมป้องกันคอตีบ ไอกรน บาดทะยัก ตับอักเสบบี ครั้งที่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กินวัคซีนป้องกันโรคโปลิโอ ครั้งที่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62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ฉีดวัคซีนรวมป้องกันคอตีบ ไอกรน บาดทะยัก ตับอักเสบบี ครั้งที่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กินวัคซีนป้องกันโรคโปลิโอ ครั้งที่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ฉีดวัคซีนป้องกันโรคโปลิโอ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 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ครั้ง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47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ฉีดวัคซีนรวมป้องกันคอตีบ ไอกรน บาดทะยัก ตับอักเสบบี ครั้งที่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กินวัคซีนป้องกันโรคโปลิโอ ครั้งที่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42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ฉีดวัคซีนรวมป้องกันโรคหัด หัดเยอรมัน คางทูม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ครั้งที่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1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-1206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</a:t>
                      </a:r>
                      <a:r>
                        <a:rPr lang="th-TH" sz="1200" spc="-3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ฉีดวัคซีนป้องกันโรคไข้สมองอักเสบเจอี (ชนิดเชื้อตาย) ครั้งที่ </a:t>
                      </a:r>
                      <a:r>
                        <a:rPr lang="en-US" sz="1200" spc="-3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200" spc="-3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และ</a:t>
                      </a:r>
                      <a:r>
                        <a:rPr lang="en-US" sz="1200" spc="-3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</a:t>
                      </a:r>
                      <a:r>
                        <a:rPr lang="th-TH" sz="1200" spc="-3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ห่างกัน </a:t>
                      </a:r>
                      <a:r>
                        <a:rPr lang="en-US" sz="1200" spc="-3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lang="th-TH" sz="1200" spc="-3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 หรือ ฉีดวัคซีนป้องกันโรคไข้สมองอักเสบเจอี (ชนิดเชื้อเป็น) ครั้งที่ </a:t>
                      </a:r>
                      <a:r>
                        <a:rPr lang="en-US" sz="1200" spc="-3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07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6 เดือน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ฉีดวัคซีนรวมป้องกันคอตีบ ไอกรน บาดทะยัก ครั้งที่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• กินวัคซีนป้องกันโรคโปลิโอ ครั้งที่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 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7155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6 เดือน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ฉีดวัคซีนรวมป้องกันโรคหัด คางทูม หัดเยอรมัน ครั้งที่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 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ฉีดวัคซีนป้องกันโรคไข้สมองอักเสบเจอี (ชนิดเชื้อตาย) ครั้งที่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หรือ ฉีดวัคซีนป้องกันโรคไข้สมองอักเสบเจอี (ชนิดเชื้อเป็น) ครั้งที่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07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ฉีดวัคซีนรวมป้องกันคอตีบ ไอกรน บาดทะยัก ครั้ง 5   • </a:t>
                      </a:r>
                      <a:r>
                        <a:rPr lang="th-TH" sz="1200" spc="-3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กินวัคซีนป้องกันโรคโปลิโอ ครั้งที่ </a:t>
                      </a:r>
                      <a:r>
                        <a:rPr lang="en-US" sz="1200" spc="-3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3966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ฉีดวัคซีนป้องกันโรคหัด หัดเยอรมัน ครั้งที่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(ตรวจสอบประวัติและให้ในรายที่ได้รับไม่ครบถ้วนตามเกณฑ์)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ฉีดวัคซีนป้องกันโรคคอตีบ บาดทะยัก • กินวัคซีนป้องกันโรคโปลิโอ (ตรวจสอบประวัติและให้ในรายที่ได้รับไม่ครบถ้วนตามเกณฑ์)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ฉีดวัคซีนป้องกันวัณโรค (ในกรณีที่ไม่มีหลักฐานว่าเคยได้รับเมื่อแรกเกิดและไม่มีแผลเป็น)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45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ฉีดวัคซีนป้องกันคอตีบและบาดทะยัก (ทุกคน)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260648"/>
            <a:ext cx="84969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การได้รับวัคซีนป้องกันโรคครบตามตารางสร้างเสริมภูมิคุ้มกันครบ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 การได้รับวัคซีนครบตามจำนวน ชนิด และช่วงอายุที่กำหนดไว้ในตารางสร้างเสริมภูมิคุ้มกันโรค คือ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980728"/>
            <a:ext cx="87129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4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กินอาหารถูกสุขลักษณะ ปลอดภัย และได้มาตรฐาน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3756518"/>
            <a:ext cx="835292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ทุกคนในครัวเรือนได้ปฏิบัติเกี่ยวกับการกินอาหารที่มี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คุณภาพ ถูก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สุขลักษณะ ปลอดภัย และได้มาตรฐานครบทั้ง 4 เรื่อง ดังต่อไปนี้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1) ถ้ากินอาหารบรรจุสำเร็จ ต้องมีเครื่องหมาย อย.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ได้มาตรฐาน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2) ถ้ากินเนื้อสัตว์ ต้องทำให้สุกด้วยความร้อน     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3) ถ้ากินผัก ต้องเป็นผักปลอดสารพิษ หรือ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ได้ล้างผักให้สะอาดปลอดภัย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4) ก่อนกินอาหารทุกครั้งต้องล้างมือให้สะอาด และในการกินอาหารร่วมกันต้องใช้ช้อนกลางในการตักอาหารทุกครั้ง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akrapong\Desktop\แบบบ\แบบสอบถาม จปฐ  for web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t="5369" r="53916" b="4474"/>
          <a:stretch/>
        </p:blipFill>
        <p:spPr bwMode="auto">
          <a:xfrm rot="5400000">
            <a:off x="3106718" y="-2918078"/>
            <a:ext cx="2930564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D:\IT_center_CDD\ICONs\my icons\png\eatin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547"/>
            <a:ext cx="985205" cy="9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215383" y="1668578"/>
            <a:ext cx="4605089" cy="1415772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ขีดเครื่องหมาย 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ลงใน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  หรือ      </a:t>
            </a: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ตามที่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ครัวเรือนปฏิบัติเมื่อกิน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อาหารให้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ครบทุก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ตั้งแต่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 1) - 4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)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สี่เหลี่ยมผืนผ้า 29"/>
          <p:cNvSpPr>
            <a:spLocks noChangeArrowheads="1"/>
          </p:cNvSpPr>
          <p:nvPr/>
        </p:nvSpPr>
        <p:spPr bwMode="auto">
          <a:xfrm>
            <a:off x="7832550" y="2081039"/>
            <a:ext cx="123825" cy="12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6997375" y="2061989"/>
            <a:ext cx="16192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3528" y="3269883"/>
            <a:ext cx="8640960" cy="187743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ทุก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คนในครัวเรือนได้ปฏิบัติเกี่ยวกับการกินอาหารที่มีคุณภาพ ถูกสุขลักษณะ ปลอดภัย และได้มาตรฐานครบทั้ง 4 เรื่อง ดังต่อไปนี้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1) ถ้ากินอาหารบรรจุสำเร็จ ต้องมีเครื่องหมาย อย. เช่น เกลือเสริมไอโอดีน น้ำปลา น้ำส้มสายชู อาหารกระป๋อง นม อาหารกล่อง เป็นต้น          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2) ถ้ากินเนื้อสัตว์ ต้องทำให้สุกด้วยความร้อน    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3) ถ้ากินผัก ต้องเป็นผักปลอดสารพิษ หรือได้ทำการแช่ด้วยน้ำผสมด่างทับทิม หรือ น้ำยาล้างผักแล้วล้างด้วยน้ำสะอาดหลาย ๆ ครั้ง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4) ก่อนกินอาหารทุกครั้งต้องล้างมือให้สะอาด และในการกินอาหารร่วมกันต้องใช้ช้อนกลางในการตักอาหารทุกครั้ง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5301208"/>
            <a:ext cx="8640960" cy="116955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นิยาม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กินอาหารตามข้อ 1) ถึง 3) ต้องปฏิบัติให้ครบตามที่กำหนด (ถ้าไม่ได้กินให้ถือว่าปฏิบัติ)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สำหรับข้อ 4) ทุกคนต้องปฏิบัติ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ถ้าทุกคนในครัวเรือนปฏิบัติตามข้อ 4) และปฏิบัติตามข้อ 1) ถึง 3) เฉพาะข้อที่กินก็ถือว่าปฏิบัติครบทุกข้อ แต่ถ้าปฏิบัติไม่ครบทุกคน และหรือปฏิบัติไม่ครบทุกข้อ ก็ถือว่า "ไม่ผ่านเกณฑ์"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0352" y="188640"/>
            <a:ext cx="84189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259468"/>
            <a:ext cx="842493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4  ครัวเรือนกินอาหารถูกสุขลักษณะ ปลอดภัย และได้มาตรฐาน</a:t>
            </a:r>
            <a:endParaRPr lang="en-US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068960"/>
            <a:ext cx="8712968" cy="3528392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528" y="3284984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ทุกคนในครัวเรือนเมื่อมีอาการเจ็บป่วยเล็กน้อยหากไม่ได้ไปรับการรักษาที่สถานีอนามัย คลินิก หรือโรงพยาบาล แต่เลือกที่จะใช้ยาเพื่อบำบัด บรรเทาอาการเจ็บป่วยเบื้องต้นด้วยตนเอง โดยได้ปฏิบัติครบทั้ง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4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เรื่อง คือ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ยาสามัญประจำบ้าน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กินยาชุดที่ซื้อจากร้านขายของชำ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กินยาสมุนไพรหรือยาแผนโบราณที่ไม่ได้ปรุงขึ้น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เฉพาะสำหรับตน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กินผลิตภัณฑ์เสริมอาหารที่อวดอ้างสรรพคุณเกิน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จริงโดย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แสดงสรรพคุณเป็นยาเพื่อบำบัด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บรรเทารักษา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โรค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ซึ่ง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ไม่ตรงกับที่แสดงใน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ฉลาก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024" y="476672"/>
            <a:ext cx="86954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5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มีการใช้ยาเพื่อบำบัด </a:t>
            </a:r>
            <a:endParaRPr lang="th-TH" sz="3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บรรเทา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อาการเจ็บป่วย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เบื้องต้น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เหมาะสม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akrapong\Desktop\แบบบ\แบบสอบถาม จปฐ  for web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4" t="3947" r="4705" b="4475"/>
          <a:stretch/>
        </p:blipFill>
        <p:spPr bwMode="auto">
          <a:xfrm rot="5400000">
            <a:off x="2801909" y="-1733466"/>
            <a:ext cx="3520968" cy="912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t="3947" r="80420" b="4475"/>
          <a:stretch/>
        </p:blipFill>
        <p:spPr bwMode="auto">
          <a:xfrm rot="5400000">
            <a:off x="4064876" y="-4020253"/>
            <a:ext cx="1014248" cy="91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Jakrapong\Desktop\ICONs\my\119040-medical-elements\png\pills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0443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3393232"/>
            <a:ext cx="8540850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ทุกคนในครัวเรือนเมื่อมีอาการเจ็บป่วยเล็กน้อยหากไม่ได้ไปรับการรักษาที่สถานีอนามัย คลินิก หรือโรงพยาบาล แต่เลือกที่จะใช้ยาเพื่อบำบัด บรรเทาอาการเจ็บป่วยเบื้องต้นด้วยตนเอง โดยได้ปฏิบัติครบทั้ง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4 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เรื่อง คือ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ยาสามัญประจำบ้าน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กินยาชุดที่ซื้อจากร้านขายของชำ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กินยาสมุนไพรหรือยาแผนโบราณที่ไม่ได้ปรุงขึ้น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เฉพาะสำหรับ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ตน (ยกเว้นยาสามัญประจำบ้านแผนโบราณ)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กินผลิตภัณฑ์เสริมอาหารที่อวดอ้างสรรพคุณเกิน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จริง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โดยแสดงสรรพคุณเป็นยาเพื่อบำบัด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บรรเทารักษา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โรค 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ซึ่ง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ไม่ตรงกับที่แสดงในฉลาก (หากขาดข้อใดข้อหนึ่ง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ให้ถือ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ว่า "ปฏิบัติไม่ครบ")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034" y="5769496"/>
            <a:ext cx="8562344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นิยาม</a:t>
            </a:r>
          </a:p>
          <a:p>
            <a:pPr lvl="0"/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ยาสามัญ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ประจำบ้าน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คือ ยาที่กระทรวงสาธารณสุขได้พิจารณาคัดเลือกว่าเป็นยาปลอดภัย เป็นยาที่เหมาะสมที่จะให้ประชาชนซื้อมาใช้ด้วยตนเอง เพื่อการดูแลรักษาอาการเจ็บป่วยเล็กน้อยที่มักเกิดขึ้นได้ สามารถสังเกตได้จากบริเวณภาชนะบรรจุจะมีคำว่า “ยาสามัญประจำบ้าน” พิมพ์อยู่ ซึ่งมีทั้งยาแผนปัจจุบันและยาแผน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โบราณ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9952" y="1881064"/>
            <a:ext cx="4608512" cy="1323439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lvl="0" indent="-285750">
              <a:buFont typeface="Courier New" pitchFamily="49" charset="0"/>
              <a:buChar char="o"/>
            </a:pPr>
            <a:endParaRPr lang="th-TH" sz="16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</a:t>
            </a:r>
            <a:r>
              <a:rPr lang="th-TH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คนในครัวเรือนต้องปฏิบัติครบทั้ง 4 เรื่อง ถ้าไม่ครบถือว่า "ไม่ผ่าน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เกณฑ์“</a:t>
            </a:r>
          </a:p>
          <a:p>
            <a:pPr marL="285750" lvl="0" indent="-285750">
              <a:buFont typeface="Courier New" pitchFamily="49" charset="0"/>
              <a:buChar char="o"/>
            </a:pPr>
            <a:endParaRPr lang="th-TH" sz="16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0352" y="188640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25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146230"/>
            <a:ext cx="8352928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5. ครัวเรือนมีการใช้ยาเพื่อบำบัด บรรเทาอาการเจ็บป่วยเบื้องต้นอย่างเหมาะสม</a:t>
            </a:r>
          </a:p>
        </p:txBody>
      </p:sp>
    </p:spTree>
    <p:extLst>
      <p:ext uri="{BB962C8B-B14F-4D97-AF65-F5344CB8AC3E}">
        <p14:creationId xmlns:p14="http://schemas.microsoft.com/office/powerpoint/2010/main" val="19296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1052736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6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 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ปีขึ้น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ไป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การตรวจสุขภาพประจำปี 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407707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คนอายุ 35 ปีขึ้นไปทุกคนในครัวเรือนทั้งชายและ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หญิง</a:t>
            </a: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ควรได้รับ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การตรวจสุขภาพประจำปี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ประเมินสุขภาพ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ของตนเองเป็นประจำอย่าง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น้อยปีละ  1 ครั้ง 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ซึ่งได้แก่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การตรวจร่างกายทั่วไป การตรวจเลือด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ตรวจปัสสาวะ การตรวจ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อุจจาระ การ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เอ็กซเรย์ปอด เป็นต้น 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Jakrapong\Desktop\แบบบ\แบบสอบถาม จปฐ  for web1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5219" r="9097" b="4769"/>
          <a:stretch/>
        </p:blipFill>
        <p:spPr bwMode="auto">
          <a:xfrm rot="5400000">
            <a:off x="1470971" y="-1475144"/>
            <a:ext cx="6197886" cy="91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Jakrapong\Desktop\ICONs\my\119040-medical-elements\png\nurse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16016" y="2204864"/>
            <a:ext cx="4067944" cy="2554545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6.1  ให้ระบุจำนวนสมาชิกครัวเรือนที่มีประกันสุขภาพ และสิทธิรักษาพยาบาล สามารถใช้บริการสถานพยาบาลมากกว่า 1 แห่ง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ได้</a:t>
            </a:r>
          </a:p>
          <a:p>
            <a:endParaRPr lang="th-TH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6.2  ให้ระบุจำนวนสมาชิกครัวเรือนที่ใช้บริการสถานพยาบาลประเภทต่างๆ โดยแต่ละคนสามารถใช้บริการสถานพยาบาลมากกว่า 1 แห่ง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ได้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40352" y="188640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25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4920614"/>
            <a:ext cx="8612858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ในครัวเรือนมีประกันสุขภาพและสิทธิรักษา </a:t>
            </a:r>
            <a:r>
              <a:rPr lang="th-TH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พยาบาล</a:t>
            </a:r>
            <a:endParaRPr lang="en-US" sz="16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ในครัวเรือนมีประกันสุขภาพหรือสิทธิรักษาพยาบาล เช่น ประกันสุขภาพ สิทธิข้าราชการ สิทธิประกันสังคม บัตรทอง ฯลฯ (ข้อนี้ตอบได้มากกว่า 1 ข้อ)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สถานพยาบาล</a:t>
            </a:r>
            <a:r>
              <a:rPr lang="th-TH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ที่คนในครัวเรือนใช้</a:t>
            </a:r>
            <a:r>
              <a:rPr lang="th-TH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บริการ</a:t>
            </a:r>
            <a:endParaRPr lang="en-US" sz="16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เมื่อ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ต้องการใช้บริการสถานพยาบาล คนในครัวเรือนจะไปใช้บริการสถานพยาบาลประเภทใด เช่น สถานีอนามัย โรงพยาบาลส่งเสริมสุขภาพตำบล (รพ.สต) โรงพยาบาลของรัฐ โรงพยาบาลของเอกชน เป็นต้น โดยสมาชิกในครัวเรือน  แต่ละคนสามารถใช้บริการสถานพยาบาลได้หลายประเภท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024" y="1150695"/>
            <a:ext cx="842493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6  คนอายุ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ปีขึ้นไปได้รับการตรวจสุขภาพประจำปี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akrapong\Desktop\แบบบ\แบบสอบถาม จปฐ  for web1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5445" r="56782" b="4994"/>
          <a:stretch/>
        </p:blipFill>
        <p:spPr bwMode="auto">
          <a:xfrm rot="5400000">
            <a:off x="3295940" y="-2590485"/>
            <a:ext cx="2577636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Jakrapong\Desktop\ICONs\my\119040-medical-elements\png\nurse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9674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7944" y="1412776"/>
            <a:ext cx="4752528" cy="2123658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th-TH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6.3 ต้องตอบก่อนว่ามีคนอายุ 35 ปีขึ้นไป หรือไม่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6.4  ต่อ ถ้าไม่มีให้ข้ามไปถามข้อ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  <a:p>
            <a:r>
              <a:rPr lang="th-TH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6.4  คนอายุ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r>
              <a:rPr lang="th-TH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ปีขึ้นไปได้รับการตรวจสุขภาพประจำปี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ตรวจสุขภาพประจำปี ไม่ใช่การไปตรวจรักษาโรคประจำตัว หรือการตรวจรักษา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เมื่อเจ็บ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ไข้ ได้ป่วยธรรมดาทั่วไป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ถ้าตอบว่าได้รับการตรวจสุขภาพประจำปีทุกคน ให้ข้ามไปถามข้อ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6.5 คนอายุ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r>
              <a:rPr lang="th-TH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ปีขึ้นไปที่ไม่ได้ตรวจสุขภาพประจำปี  ได้รับการตรวจคัดกรองความ</a:t>
            </a:r>
            <a:r>
              <a:rPr lang="th-TH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เสี่ยงต่อ</a:t>
            </a:r>
            <a:r>
              <a:rPr lang="th-TH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โรคเบาหวาน และความดันโลหิตสูง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ให้ระบุจำนวนคนอายุ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ปีขึ้นไปที่ไม่ได้การตรวจสุขภาพประจำปี และไม่ได้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รับการ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ตรวจคัดกรองความเสี่ยงต่อโรคเบาหวาน และความดันโลหิตสูง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40352" y="188640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25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5643245"/>
            <a:ext cx="8612858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Courier New" pitchFamily="49" charset="0"/>
              <a:buChar char="o"/>
            </a:pP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การตรวจสุขภาพประจำปี ไม่ใช่การไปพบแพทย์เพื่อตรวจรักษาโรคประจำตัว หรือตรวจรักษาเมื่อเจ็บไข้ได้ป่วยธรรมดาทั่วไป แต่มุ่งเน้นถึงการตรวจสุขภาพหลายอย่างที่ไม่เจาะจงโรค เช่น การตรวจร่างกายทั่วไป การตรวจเลือด  การตรวจปัสสาวะ การตรวจอุจจาระ การเอ็กซเรย์ปอด เป็นต้น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ถ้าไม่ได้ตรวจตามที่กำหนดนี้ ถือว่า "ไม่ผ่านเกณฑ์" </a:t>
            </a:r>
            <a:endParaRPr lang="en-US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3717032"/>
            <a:ext cx="8612858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400" b="1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การตรวจสุขภาพประจำปี</a:t>
            </a:r>
            <a:r>
              <a:rPr lang="th-TH" sz="1400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การ</a:t>
            </a:r>
            <a:r>
              <a:rPr lang="th-TH" sz="1400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ตรวจสุขภาพหลาย</a:t>
            </a:r>
            <a:r>
              <a:rPr lang="th-TH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en-US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</a:t>
            </a:r>
            <a:r>
              <a:rPr lang="th-TH" sz="1400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ประเมินสุขภาพของบุคคลเป็น</a:t>
            </a:r>
            <a:r>
              <a:rPr lang="th-TH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ประจำ</a:t>
            </a:r>
            <a:r>
              <a:rPr lang="en-US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u="sng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1400" u="sng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น้อยปีละ  1 ครั้ง</a:t>
            </a:r>
            <a:r>
              <a:rPr lang="th-TH" sz="1400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  ได้แก่ การตรวจร่างกาย</a:t>
            </a:r>
            <a:r>
              <a:rPr lang="th-TH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ทั่วไป</a:t>
            </a:r>
            <a:r>
              <a:rPr lang="en-US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400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ตรวจเลือด การตรวจปัสสาวะ การตรวจ</a:t>
            </a:r>
            <a:r>
              <a:rPr lang="th-TH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อุจจาระ</a:t>
            </a:r>
            <a:r>
              <a:rPr lang="en-US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400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เอ็กซเรย์ปอด เป็นต้น </a:t>
            </a:r>
            <a:endParaRPr lang="en-US" sz="1400" spc="-3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กลุ่มเป้าหมายในการสำรวจมี 2 กลุ่ม ดังนี้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 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การตรวจสุขภาพหลายอย่างเพื่อประเมินสุขภาพของบุคคล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โดยเฉพาะอย่างยิ่งคนที่มีอายุ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ปีขึ้นไป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ได้แก่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การตรวจร่างกายทั่วไป การตรวจเลือด การตรวจปัสสาวะ การตรวจอุจจาระ การเอ็กซเรย์ปอด เป็นประจำ 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h-TH" sz="1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อย่างน้อยปีละ 1 ครั้ง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เป็นต้น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-  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การตรวจคัดกรองความเสี่ยงต่อโรคเบาหวานและความดันโลหิตสูง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เนื่องจากคนอายุตั้งแต่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ปีขึ้นไป    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   เป็นกลุ่มที่มีความเสี่ยงต่อโรคเบาหวาน ความดันโลหิตสูง ไขมันในเลือดสูง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481" y="755412"/>
            <a:ext cx="842493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6  คนอายุ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ปีขึ้นไปได้รับการตรวจสุขภาพประจำปี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1422" y="836712"/>
            <a:ext cx="87110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7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 6 ปีขึ้นไป 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ออก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กำลัง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กาย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อย่างน้อยสัปดาห์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 3 วัน ๆ ละ 30 นาที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422108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คนอายุตั้งแต่ 6 ปีขึ้น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ไปทุก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ควรได้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ออกกำลัง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กายอย่าง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น้อยสัปดาห์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ละ 3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วันๆ ละ 30 นาที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หรือออก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แรง/ออก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กำลัง ติดต่อกัน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อย่างน้อย 10 นาทีขึ้นไป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รวมกัน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ทั้งวัน วันละ 30 นาที อย่างน้อยสัปดาห์ละ 5 วัน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akrapong\Desktop\แบบบ\แบบสอบถาม จปฐ  for web1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9" t="5445" r="7188" b="4994"/>
          <a:stretch/>
        </p:blipFill>
        <p:spPr bwMode="auto">
          <a:xfrm rot="5400000">
            <a:off x="2774304" y="-1577552"/>
            <a:ext cx="3595390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1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445" r="80300" b="4994"/>
          <a:stretch/>
        </p:blipFill>
        <p:spPr bwMode="auto">
          <a:xfrm rot="5400000">
            <a:off x="4131893" y="-3871243"/>
            <a:ext cx="880216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D:\IT_center_CDD\ICONs\ใช้-human-pictos\png\soccer-player-with-bal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7944" y="2348880"/>
            <a:ext cx="4752528" cy="2062103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ถามในข้อนี้ให้ถามว่า "ในช่วง 7 วันที่ผ่านมา ทุกคนในครัวเรือนได้มีการออก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กำลังกาย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/เล่นกีฬา อย่างน้อยสัปดาห์ละ 3 วัน ๆ ละ 30 นาที หรือไม่"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หรือให้ถามว่า "ในช่วง 7 วันที่ผ่านมา  ทุกคนในครัวเรือนได้ออกแรง/ออกกำลัง ที่ทำให้รู้สึก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เหนื่อยบ้าง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หรือหายใจเร็วขึ้น ติดต่อกันอย่างน้อย 10 นาทีขึ้นไป รวมกันทั้งวัน ๆ ละ 30 นาที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น้อยสัปดาห์ละ 5 วัน หรือไม่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542" y="1270501"/>
            <a:ext cx="848293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7  คนในครัวเรือนที่มีอายุ 6 ปีขึ้นไป ทุกคนได้ออกกำลังกายอย่างน้อยสัปดาห์ละ 3 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วันๆ ละ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 นาที  </a:t>
            </a:r>
            <a:r>
              <a:rPr lang="th-TH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หรือออกแรง/ออกกำลังอย่างน้อยสัปดาห์ละ 5 วัน ๆ ละ 30 นาที</a:t>
            </a:r>
            <a:endParaRPr lang="en-US" sz="1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1099" y="260648"/>
            <a:ext cx="98937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</a:t>
            </a:r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42" y="4792143"/>
            <a:ext cx="848293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 ข้อนี้ต้องการส่งเสริมให้คนในครัวเรือน โดยเฉพาะคนอายุตั้งแต่ 6 ปีขึ้นไป ได้ออกกำลังกาย สัปดาห์ละ 3 วัน ๆ ละ 30 นาที เพื่อเป็นการเสริมสร้างสุขภาพให้แข็งแรง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Jakrapong\Desktop\book กชช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88" t="33745" r="4549" b="16974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Jakrapong\Desktop\BookBMN58_1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1" t="45368" b="38113"/>
          <a:stretch/>
        </p:blipFill>
        <p:spPr bwMode="auto">
          <a:xfrm>
            <a:off x="0" y="0"/>
            <a:ext cx="9144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4"/>
          <p:cNvSpPr>
            <a:spLocks noChangeArrowheads="1"/>
          </p:cNvSpPr>
          <p:nvPr/>
        </p:nvSpPr>
        <p:spPr bwMode="auto">
          <a:xfrm>
            <a:off x="268834" y="116632"/>
            <a:ext cx="57433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กระบวนการจัดเก็บข้อมูล จปฐ.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257" y="5013176"/>
            <a:ext cx="2389513" cy="1221939"/>
          </a:xfrm>
          <a:prstGeom prst="flowChartAlternateProcess">
            <a:avLst/>
          </a:prstGeom>
          <a:solidFill>
            <a:srgbClr val="FDDEFE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3600" b="1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6" name="Block Arc 15"/>
          <p:cNvSpPr/>
          <p:nvPr/>
        </p:nvSpPr>
        <p:spPr>
          <a:xfrm rot="11395915">
            <a:off x="3298170" y="547202"/>
            <a:ext cx="5044554" cy="5321098"/>
          </a:xfrm>
          <a:prstGeom prst="blockArc">
            <a:avLst>
              <a:gd name="adj1" fmla="val 9791412"/>
              <a:gd name="adj2" fmla="val 49774"/>
              <a:gd name="adj3" fmla="val 231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771801" y="1556792"/>
            <a:ext cx="1324988" cy="1324988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400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343356" y="4822103"/>
            <a:ext cx="1324988" cy="1324988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400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444121" y="3717032"/>
            <a:ext cx="1324988" cy="1324988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400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7523807" y="2276872"/>
            <a:ext cx="1324988" cy="1324988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400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2772913" y="3140968"/>
            <a:ext cx="1324988" cy="1324988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400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771800" y="1693257"/>
            <a:ext cx="13249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ผู้จัดเก็บ</a:t>
            </a:r>
          </a:p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จัดเก็บ</a:t>
            </a:r>
          </a:p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ข้อมูล 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จปฐ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523806" y="2311132"/>
            <a:ext cx="132498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h-TH" sz="1900" b="1" dirty="0">
                <a:latin typeface="IrisUPC" pitchFamily="34" charset="-34"/>
                <a:cs typeface="IrisUPC" pitchFamily="34" charset="-34"/>
              </a:rPr>
              <a:t>จังหวัด</a:t>
            </a:r>
          </a:p>
          <a:p>
            <a:pPr algn="ctr"/>
            <a:r>
              <a:rPr lang="th-TH" sz="1900" b="1" dirty="0">
                <a:latin typeface="IrisUPC" pitchFamily="34" charset="-34"/>
                <a:cs typeface="IrisUPC" pitchFamily="34" charset="-34"/>
              </a:rPr>
              <a:t>ตรวจสอบ</a:t>
            </a:r>
            <a:r>
              <a:rPr lang="th-TH" sz="1900" b="1" dirty="0" smtClean="0">
                <a:latin typeface="IrisUPC" pitchFamily="34" charset="-34"/>
                <a:cs typeface="IrisUPC" pitchFamily="34" charset="-34"/>
              </a:rPr>
              <a:t>/รับรอง/</a:t>
            </a:r>
            <a:endParaRPr lang="th-TH" sz="1900" b="1" dirty="0">
              <a:latin typeface="IrisUPC" pitchFamily="34" charset="-34"/>
              <a:cs typeface="IrisUPC" pitchFamily="34" charset="-34"/>
            </a:endParaRPr>
          </a:p>
          <a:p>
            <a:pPr algn="ctr"/>
            <a:r>
              <a:rPr lang="th-TH" sz="1900" b="1" dirty="0" smtClean="0">
                <a:latin typeface="IrisUPC" pitchFamily="34" charset="-34"/>
                <a:cs typeface="IrisUPC" pitchFamily="34" charset="-34"/>
              </a:rPr>
              <a:t>นำเสนอผล</a:t>
            </a:r>
            <a:endParaRPr lang="en-US" sz="1900" b="1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4" name="WordArt 30"/>
          <p:cNvSpPr>
            <a:spLocks noChangeArrowheads="1" noChangeShapeType="1" noTextEdit="1"/>
          </p:cNvSpPr>
          <p:nvPr/>
        </p:nvSpPr>
        <p:spPr bwMode="auto">
          <a:xfrm>
            <a:off x="251520" y="1916832"/>
            <a:ext cx="1938337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th-TH" sz="1100" b="1" kern="10" dirty="0">
                <a:latin typeface="IrisUPC" pitchFamily="34" charset="-34"/>
                <a:cs typeface="IrisUPC" pitchFamily="34" charset="-34"/>
              </a:rPr>
              <a:t>การเตรียมการ</a:t>
            </a:r>
          </a:p>
        </p:txBody>
      </p:sp>
      <p:sp>
        <p:nvSpPr>
          <p:cNvPr id="27" name="WordArt 33"/>
          <p:cNvSpPr>
            <a:spLocks noChangeArrowheads="1" noChangeShapeType="1" noTextEdit="1"/>
          </p:cNvSpPr>
          <p:nvPr/>
        </p:nvSpPr>
        <p:spPr bwMode="auto">
          <a:xfrm rot="21406098">
            <a:off x="4449671" y="2780195"/>
            <a:ext cx="2784166" cy="1033026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586059"/>
              </a:avLst>
            </a:prstTxWarp>
          </a:bodyPr>
          <a:lstStyle/>
          <a:p>
            <a:pPr algn="ctr"/>
            <a:r>
              <a:rPr lang="th-TH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IrisUPC" pitchFamily="34" charset="-34"/>
                <a:cs typeface="IrisUPC" pitchFamily="34" charset="-34"/>
              </a:rPr>
              <a:t>การ</a:t>
            </a:r>
            <a:r>
              <a:rPr lang="th-TH" sz="7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IrisUPC" pitchFamily="34" charset="-34"/>
                <a:cs typeface="IrisUPC" pitchFamily="34" charset="-34"/>
              </a:rPr>
              <a:t>จัด</a:t>
            </a:r>
            <a:r>
              <a:rPr lang="th-TH" sz="7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IrisUPC" pitchFamily="34" charset="-34"/>
                <a:cs typeface="IrisUPC" pitchFamily="34" charset="-34"/>
              </a:rPr>
              <a:t>เก็บ </a:t>
            </a:r>
            <a:r>
              <a:rPr lang="th-TH" sz="7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IrisUPC" pitchFamily="34" charset="-34"/>
                <a:cs typeface="IrisUPC" pitchFamily="34" charset="-34"/>
              </a:rPr>
              <a:t>จปฐ</a:t>
            </a:r>
            <a:r>
              <a:rPr lang="th-TH" sz="7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IrisUPC" pitchFamily="34" charset="-34"/>
                <a:cs typeface="IrisUPC" pitchFamily="34" charset="-34"/>
              </a:rPr>
              <a:t>.</a:t>
            </a:r>
            <a:endParaRPr lang="th-TH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6300192" y="4867988"/>
            <a:ext cx="13750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h-TH" sz="2000" b="1" dirty="0" smtClean="0">
                <a:latin typeface="IrisUPC" pitchFamily="34" charset="-34"/>
                <a:cs typeface="IrisUPC" pitchFamily="34" charset="-34"/>
              </a:rPr>
              <a:t>รับรอง/</a:t>
            </a:r>
          </a:p>
          <a:p>
            <a:pPr algn="ctr"/>
            <a:r>
              <a:rPr lang="th-TH" sz="2000" b="1" dirty="0" smtClean="0">
                <a:latin typeface="IrisUPC" pitchFamily="34" charset="-34"/>
                <a:cs typeface="IrisUPC" pitchFamily="34" charset="-34"/>
              </a:rPr>
              <a:t>นำเสนอ</a:t>
            </a:r>
            <a:r>
              <a:rPr lang="th-TH" sz="2000" b="1" dirty="0">
                <a:latin typeface="IrisUPC" pitchFamily="34" charset="-34"/>
                <a:cs typeface="IrisUPC" pitchFamily="34" charset="-34"/>
              </a:rPr>
              <a:t>ผล</a:t>
            </a:r>
          </a:p>
          <a:p>
            <a:pPr algn="ctr"/>
            <a:r>
              <a:rPr lang="th-TH" sz="2000" b="1" dirty="0">
                <a:latin typeface="IrisUPC" pitchFamily="34" charset="-34"/>
                <a:cs typeface="IrisUPC" pitchFamily="34" charset="-34"/>
              </a:rPr>
              <a:t>จปฐ. </a:t>
            </a:r>
            <a:r>
              <a:rPr lang="th-TH" sz="2000" b="1" dirty="0" smtClean="0">
                <a:latin typeface="IrisUPC" pitchFamily="34" charset="-34"/>
                <a:cs typeface="IrisUPC" pitchFamily="34" charset="-34"/>
              </a:rPr>
              <a:t>ระดับตำบล</a:t>
            </a:r>
            <a:endParaRPr lang="th-TH" sz="2000" b="1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7452320" y="3747236"/>
            <a:ext cx="13249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h-TH" sz="2000" b="1" dirty="0">
                <a:latin typeface="IrisUPC" pitchFamily="34" charset="-34"/>
                <a:cs typeface="IrisUPC" pitchFamily="34" charset="-34"/>
              </a:rPr>
              <a:t>อำเภอ </a:t>
            </a:r>
          </a:p>
          <a:p>
            <a:pPr algn="ctr"/>
            <a:r>
              <a:rPr lang="th-TH" sz="2000" b="1" dirty="0">
                <a:latin typeface="IrisUPC" pitchFamily="34" charset="-34"/>
                <a:cs typeface="IrisUPC" pitchFamily="34" charset="-34"/>
              </a:rPr>
              <a:t>ตรวจสอบ/</a:t>
            </a:r>
          </a:p>
          <a:p>
            <a:pPr algn="ctr"/>
            <a:r>
              <a:rPr lang="th-TH" sz="2000" b="1" dirty="0" smtClean="0">
                <a:latin typeface="IrisUPC" pitchFamily="34" charset="-34"/>
                <a:cs typeface="IrisUPC" pitchFamily="34" charset="-34"/>
              </a:rPr>
              <a:t>รับรอง/นำเสนอผล</a:t>
            </a:r>
            <a:endParaRPr lang="th-TH" b="1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2771800" y="3140968"/>
            <a:ext cx="13261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h-TH" sz="2000" b="1" dirty="0">
                <a:latin typeface="IrisUPC" pitchFamily="34" charset="-34"/>
                <a:cs typeface="IrisUPC" pitchFamily="34" charset="-34"/>
              </a:rPr>
              <a:t>ผู้บันทึก</a:t>
            </a:r>
          </a:p>
          <a:p>
            <a:pPr algn="ctr"/>
            <a:r>
              <a:rPr lang="th-TH" sz="2000" b="1" dirty="0">
                <a:latin typeface="IrisUPC" pitchFamily="34" charset="-34"/>
                <a:cs typeface="IrisUPC" pitchFamily="34" charset="-34"/>
              </a:rPr>
              <a:t>บันทึก</a:t>
            </a:r>
          </a:p>
          <a:p>
            <a:pPr algn="ctr"/>
            <a:r>
              <a:rPr lang="th-TH" sz="2000" b="1" dirty="0">
                <a:latin typeface="IrisUPC" pitchFamily="34" charset="-34"/>
                <a:cs typeface="IrisUPC" pitchFamily="34" charset="-34"/>
              </a:rPr>
              <a:t>/ประมวลผล</a:t>
            </a:r>
          </a:p>
          <a:p>
            <a:pPr algn="ctr"/>
            <a:r>
              <a:rPr lang="th-TH" sz="2000" b="1" dirty="0" err="1">
                <a:latin typeface="IrisUPC" pitchFamily="34" charset="-34"/>
                <a:cs typeface="IrisUPC" pitchFamily="34" charset="-34"/>
              </a:rPr>
              <a:t>จปฐ</a:t>
            </a:r>
            <a:r>
              <a:rPr lang="th-TH" sz="2000" b="1" dirty="0">
                <a:latin typeface="IrisUPC" pitchFamily="34" charset="-34"/>
                <a:cs typeface="IrisUPC" pitchFamily="34" charset="-34"/>
              </a:rPr>
              <a:t>.</a:t>
            </a:r>
            <a:endParaRPr lang="en-US" sz="20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82948" y="5074731"/>
            <a:ext cx="24008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th-TH" sz="1600" b="1" dirty="0" smtClean="0">
                <a:latin typeface="IrisUPC" pitchFamily="34" charset="-34"/>
                <a:cs typeface="IrisUPC" pitchFamily="34" charset="-34"/>
              </a:rPr>
              <a:t>- แต่งตั้งคณะทำงานฯ ทุกระดับ</a:t>
            </a:r>
          </a:p>
          <a:p>
            <a:r>
              <a:rPr lang="th-TH" sz="1600" b="1" dirty="0" smtClean="0">
                <a:latin typeface="IrisUPC" pitchFamily="34" charset="-34"/>
                <a:cs typeface="IrisUPC" pitchFamily="34" charset="-34"/>
              </a:rPr>
              <a:t>- อำเภอกำหนดพื้นที่เป้าหมาย </a:t>
            </a:r>
            <a:r>
              <a:rPr lang="en-US" sz="1600" b="1" dirty="0" smtClean="0">
                <a:latin typeface="IrisUPC" pitchFamily="34" charset="-34"/>
                <a:cs typeface="IrisUPC" pitchFamily="34" charset="-34"/>
              </a:rPr>
              <a:t> </a:t>
            </a:r>
            <a:r>
              <a:rPr lang="th-TH" sz="1600" b="1" dirty="0" smtClean="0">
                <a:latin typeface="IrisUPC" pitchFamily="34" charset="-34"/>
                <a:cs typeface="IrisUPC" pitchFamily="34" charset="-34"/>
              </a:rPr>
              <a:t>ผู้จัดเก็บ ผู้บันทึกฯ โดยทำเป็นคำสั่งอำเภอ</a:t>
            </a:r>
          </a:p>
        </p:txBody>
      </p:sp>
      <p:sp>
        <p:nvSpPr>
          <p:cNvPr id="39" name="ลูกศรลง 38"/>
          <p:cNvSpPr/>
          <p:nvPr/>
        </p:nvSpPr>
        <p:spPr bwMode="auto">
          <a:xfrm rot="10800000">
            <a:off x="670810" y="6253669"/>
            <a:ext cx="1240129" cy="586842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bg1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auto">
          <a:xfrm>
            <a:off x="97980" y="3789040"/>
            <a:ext cx="2385790" cy="765719"/>
          </a:xfrm>
          <a:prstGeom prst="flowChartAlternateProcess">
            <a:avLst/>
          </a:prstGeom>
          <a:solidFill>
            <a:srgbClr val="FDDEFE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3600" b="1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107505" y="3861048"/>
            <a:ext cx="2376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th-TH" sz="1600" b="1" dirty="0" smtClean="0">
                <a:latin typeface="IrisUPC" pitchFamily="34" charset="-34"/>
                <a:cs typeface="IrisUPC" pitchFamily="34" charset="-34"/>
              </a:rPr>
              <a:t>-คณะทำงานฯ ทุกระดับประชุมเตรียมการ</a:t>
            </a:r>
            <a:endParaRPr lang="th-TH" sz="1600" b="1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109391" y="2334458"/>
            <a:ext cx="2374379" cy="1012651"/>
          </a:xfrm>
          <a:prstGeom prst="flowChartAlternateProcess">
            <a:avLst/>
          </a:prstGeom>
          <a:solidFill>
            <a:srgbClr val="FDDEFE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3600" b="1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82948" y="2381979"/>
            <a:ext cx="25445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th-TH" sz="1600" b="1" dirty="0">
                <a:latin typeface="IrisUPC" pitchFamily="34" charset="-34"/>
                <a:cs typeface="IrisUPC" pitchFamily="34" charset="-34"/>
              </a:rPr>
              <a:t>- </a:t>
            </a:r>
            <a:r>
              <a:rPr lang="th-TH" sz="1600" b="1" dirty="0" smtClean="0">
                <a:latin typeface="IrisUPC" pitchFamily="34" charset="-34"/>
                <a:cs typeface="IrisUPC" pitchFamily="34" charset="-34"/>
              </a:rPr>
              <a:t>จังหวัดประชุมชี้แจง พอ. และ พก.</a:t>
            </a:r>
            <a:br>
              <a:rPr lang="th-TH" sz="1600" b="1" dirty="0" smtClean="0">
                <a:latin typeface="IrisUPC" pitchFamily="34" charset="-34"/>
                <a:cs typeface="IrisUPC" pitchFamily="34" charset="-34"/>
              </a:rPr>
            </a:br>
            <a:r>
              <a:rPr lang="th-TH" sz="1600" b="1" dirty="0" smtClean="0">
                <a:latin typeface="IrisUPC" pitchFamily="34" charset="-34"/>
                <a:cs typeface="IrisUPC" pitchFamily="34" charset="-34"/>
              </a:rPr>
              <a:t>-</a:t>
            </a:r>
            <a:r>
              <a:rPr lang="en-US" sz="1600" b="1" dirty="0" smtClean="0">
                <a:latin typeface="IrisUPC" pitchFamily="34" charset="-34"/>
                <a:cs typeface="IrisUPC" pitchFamily="34" charset="-34"/>
              </a:rPr>
              <a:t> </a:t>
            </a:r>
            <a:r>
              <a:rPr lang="th-TH" sz="1600" b="1" dirty="0" smtClean="0">
                <a:latin typeface="IrisUPC" pitchFamily="34" charset="-34"/>
                <a:cs typeface="IrisUPC" pitchFamily="34" charset="-34"/>
              </a:rPr>
              <a:t>จังหวัดฝึกอบรมผู้บันทึกข้อมูลตำบล</a:t>
            </a:r>
            <a:br>
              <a:rPr lang="th-TH" sz="1600" b="1" dirty="0" smtClean="0">
                <a:latin typeface="IrisUPC" pitchFamily="34" charset="-34"/>
                <a:cs typeface="IrisUPC" pitchFamily="34" charset="-34"/>
              </a:rPr>
            </a:br>
            <a:r>
              <a:rPr lang="th-TH" sz="1600" b="1" dirty="0" smtClean="0">
                <a:latin typeface="IrisUPC" pitchFamily="34" charset="-34"/>
                <a:cs typeface="IrisUPC" pitchFamily="34" charset="-34"/>
              </a:rPr>
              <a:t>- อำเภอชี้แจงผู้จัดเก็บข้อมูล จปฐ.</a:t>
            </a:r>
            <a:endParaRPr lang="th-TH" sz="1600" b="1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8" name="ลูกศรลง 38"/>
          <p:cNvSpPr/>
          <p:nvPr/>
        </p:nvSpPr>
        <p:spPr bwMode="auto">
          <a:xfrm rot="10800000">
            <a:off x="971399" y="4509120"/>
            <a:ext cx="631210" cy="434391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bg1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0" name="ลูกศรลง 38"/>
          <p:cNvSpPr/>
          <p:nvPr/>
        </p:nvSpPr>
        <p:spPr bwMode="auto">
          <a:xfrm rot="10800000">
            <a:off x="971600" y="3284984"/>
            <a:ext cx="631210" cy="434391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bg1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4" name="ลูกศรลง 38"/>
          <p:cNvSpPr/>
          <p:nvPr/>
        </p:nvSpPr>
        <p:spPr bwMode="auto">
          <a:xfrm rot="10800000">
            <a:off x="7870695" y="1861431"/>
            <a:ext cx="631210" cy="343433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bg1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6" name="圆角矩形 13"/>
          <p:cNvSpPr/>
          <p:nvPr/>
        </p:nvSpPr>
        <p:spPr>
          <a:xfrm rot="16200000">
            <a:off x="7073777" y="-171827"/>
            <a:ext cx="1207664" cy="2817686"/>
          </a:xfrm>
          <a:custGeom>
            <a:avLst/>
            <a:gdLst/>
            <a:ahLst/>
            <a:cxnLst/>
            <a:rect l="l" t="t" r="r" b="b"/>
            <a:pathLst>
              <a:path w="1475656" h="4177670">
                <a:moveTo>
                  <a:pt x="371648" y="0"/>
                </a:moveTo>
                <a:lnTo>
                  <a:pt x="1475656" y="0"/>
                </a:lnTo>
                <a:lnTo>
                  <a:pt x="1475656" y="4177670"/>
                </a:lnTo>
                <a:lnTo>
                  <a:pt x="371648" y="4177670"/>
                </a:lnTo>
                <a:cubicBezTo>
                  <a:pt x="166392" y="4177670"/>
                  <a:pt x="0" y="4011278"/>
                  <a:pt x="0" y="3806022"/>
                </a:cubicBezTo>
                <a:lnTo>
                  <a:pt x="0" y="371648"/>
                </a:lnTo>
                <a:cubicBezTo>
                  <a:pt x="0" y="166392"/>
                  <a:pt x="166392" y="0"/>
                  <a:pt x="371648" y="0"/>
                </a:cubicBezTo>
                <a:close/>
              </a:path>
            </a:pathLst>
          </a:custGeom>
          <a:pattFill prst="trellis">
            <a:fgClr>
              <a:sysClr val="window" lastClr="FFFFFF">
                <a:lumMod val="95000"/>
              </a:sysClr>
            </a:fgClr>
            <a:bgClr>
              <a:srgbClr val="C7C7C7"/>
            </a:bgClr>
          </a:patt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outerShdw blurRad="127000" dist="38100" dir="5400000" algn="t" rotWithShape="0">
              <a:prstClr val="black">
                <a:alpha val="31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268766" y="1024280"/>
            <a:ext cx="29117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IrisUPC" pitchFamily="34" charset="-34"/>
                <a:cs typeface="IrisUPC" pitchFamily="34" charset="-34"/>
              </a:rPr>
              <a:t>กรมการพัฒนาชุมชน</a:t>
            </a:r>
          </a:p>
          <a:p>
            <a:pPr algn="ctr"/>
            <a:r>
              <a:rPr lang="th-TH" sz="2400" b="1" dirty="0">
                <a:latin typeface="IrisUPC" pitchFamily="34" charset="-34"/>
                <a:cs typeface="IrisUPC" pitchFamily="34" charset="-34"/>
              </a:rPr>
              <a:t>ตรวจสอบ ประมวลผล เผยแพร่</a:t>
            </a:r>
          </a:p>
        </p:txBody>
      </p:sp>
      <p:pic>
        <p:nvPicPr>
          <p:cNvPr id="26" name="Picture 32" descr="logocd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27" y="295117"/>
            <a:ext cx="780765" cy="78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ลูกศรลง 38"/>
          <p:cNvSpPr/>
          <p:nvPr/>
        </p:nvSpPr>
        <p:spPr bwMode="auto">
          <a:xfrm rot="16200000">
            <a:off x="2265515" y="1993512"/>
            <a:ext cx="631210" cy="297157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bg1"/>
              </a:solidFill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35" name="Picture 2" descr="C:\Users\Jakrapong\Desktop\FILE DeskTop\2558\New folder (2)\cdd day\0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72" y="5315585"/>
            <a:ext cx="1380628" cy="13806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4860032" y="5046286"/>
            <a:ext cx="1324988" cy="1324988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400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8" name="Rectangle 41"/>
          <p:cNvSpPr>
            <a:spLocks noChangeArrowheads="1"/>
          </p:cNvSpPr>
          <p:nvPr/>
        </p:nvSpPr>
        <p:spPr bwMode="auto">
          <a:xfrm>
            <a:off x="4887840" y="5084452"/>
            <a:ext cx="13249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h-TH" sz="2000" b="1" dirty="0" smtClean="0">
                <a:latin typeface="IrisUPC" pitchFamily="34" charset="-34"/>
                <a:cs typeface="IrisUPC" pitchFamily="34" charset="-34"/>
              </a:rPr>
              <a:t>รับรอง/</a:t>
            </a:r>
          </a:p>
          <a:p>
            <a:pPr algn="ctr"/>
            <a:r>
              <a:rPr lang="th-TH" sz="2000" b="1" dirty="0" smtClean="0">
                <a:latin typeface="IrisUPC" pitchFamily="34" charset="-34"/>
                <a:cs typeface="IrisUPC" pitchFamily="34" charset="-34"/>
              </a:rPr>
              <a:t>นำเสนอผล</a:t>
            </a:r>
            <a:endParaRPr lang="th-TH" sz="2000" b="1" dirty="0">
              <a:latin typeface="IrisUPC" pitchFamily="34" charset="-34"/>
              <a:cs typeface="IrisUPC" pitchFamily="34" charset="-34"/>
            </a:endParaRPr>
          </a:p>
          <a:p>
            <a:pPr algn="ctr"/>
            <a:r>
              <a:rPr lang="th-TH" sz="2000" b="1" dirty="0" smtClean="0">
                <a:latin typeface="IrisUPC" pitchFamily="34" charset="-34"/>
                <a:cs typeface="IrisUPC" pitchFamily="34" charset="-34"/>
              </a:rPr>
              <a:t>จปฐ. ระดับหมู่บ้าน</a:t>
            </a:r>
            <a:endParaRPr lang="en-US" sz="20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5" name="AutoShape 12"/>
          <p:cNvSpPr>
            <a:spLocks noChangeArrowheads="1"/>
          </p:cNvSpPr>
          <p:nvPr/>
        </p:nvSpPr>
        <p:spPr bwMode="auto">
          <a:xfrm>
            <a:off x="3414238" y="4503883"/>
            <a:ext cx="1324988" cy="1324988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400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1" name="Rectangle 41"/>
          <p:cNvSpPr>
            <a:spLocks noChangeArrowheads="1"/>
          </p:cNvSpPr>
          <p:nvPr/>
        </p:nvSpPr>
        <p:spPr bwMode="auto">
          <a:xfrm>
            <a:off x="3414238" y="4730509"/>
            <a:ext cx="13249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h-TH" sz="2000" b="1" dirty="0" smtClean="0">
                <a:latin typeface="IrisUPC" pitchFamily="34" charset="-34"/>
                <a:cs typeface="IrisUPC" pitchFamily="34" charset="-34"/>
              </a:rPr>
              <a:t>ตรวจสอบคุณภาพข้อมูล</a:t>
            </a:r>
            <a:endParaRPr lang="th-TH" sz="2000" b="1" dirty="0">
              <a:latin typeface="IrisUPC" pitchFamily="34" charset="-34"/>
              <a:cs typeface="IrisUPC" pitchFamily="34" charset="-34"/>
            </a:endParaRPr>
          </a:p>
          <a:p>
            <a:pPr algn="ctr"/>
            <a:r>
              <a:rPr lang="th-TH" sz="2000" b="1" dirty="0" err="1">
                <a:latin typeface="IrisUPC" pitchFamily="34" charset="-34"/>
                <a:cs typeface="IrisUPC" pitchFamily="34" charset="-34"/>
              </a:rPr>
              <a:t>จปฐ</a:t>
            </a:r>
            <a:r>
              <a:rPr lang="th-TH" sz="2000" b="1" dirty="0">
                <a:latin typeface="IrisUPC" pitchFamily="34" charset="-34"/>
                <a:cs typeface="IrisUPC" pitchFamily="34" charset="-34"/>
              </a:rPr>
              <a:t>.</a:t>
            </a:r>
            <a:endParaRPr lang="en-US" sz="20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3159" y="1399766"/>
            <a:ext cx="13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สำคัญที่สุด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39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302004"/>
            <a:ext cx="9144000" cy="4324261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สภาพแวดล้อม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 7 ตัวชี้วัด</a:t>
            </a:r>
            <a:endParaRPr kumimoji="0" lang="en-US" sz="8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73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949003"/>
              </p:ext>
            </p:extLst>
          </p:nvPr>
        </p:nvGraphicFramePr>
        <p:xfrm>
          <a:off x="274857" y="980728"/>
          <a:ext cx="8617623" cy="56297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72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3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ตัวชี้วัด ปี 25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– 25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ครัวเรือนมีความมั่นคงในที่อยู่อาศัย และบ้านมีสภาพคงทนถาวร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ครัวเรือนมีน้ำสะอาดสำหรับดื่มและบริโภคเพียงพอตลอดปี อย่างน้อยคนละ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ลิตรต่อวัน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ครัวเรือนมีน้ำใช้เพียงพอตลอดปี อย่างน้อยคนละ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45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ลิตรต่อวัน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ครัวเรือนมีการจัดบ้านเรือนเป็นระเบียบเรียบร้อย สะอาด และถูกสุขลักษณะ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ครัวเรือนไม่ถูกรบกวนจากมลพิษ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ครัวเรือนมีการป้องกันอุบัติภัยและภัยธรรมชาติอย่างถูกวิธี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ครัวเรือนมีความปลอดภัยในชีวิตและทรัพย์สิน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94075"/>
            <a:ext cx="5272597" cy="646331"/>
          </a:xfrm>
          <a:prstGeom prst="rect">
            <a:avLst/>
          </a:prstGeom>
          <a:solidFill>
            <a:srgbClr val="FF33CC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2 : สภาพแวดล้อม 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 7 ตัวชี้วัด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33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5630" y="980728"/>
            <a:ext cx="8616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8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มีความมั่นคงในที่อยู่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อาศัย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บ้านมีสภาพคงทนถาวร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429309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ครัวเรือนทุกครัวเรือน ควรมีค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วามมั่นคงในที่อยู่อาศัย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บ้านมีสภาพคงทนถาวร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คือ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อยู่ได้โดยไม่ต้องกังวลว่าจะมีปัญหาเรื่องที่พักอาศัย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เช่น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ถูกไล่ที่ และบ้านมีสภาพคงทนถาวร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akrapong\Desktop\แบบบ\แบบสอบถาม จปฐ  for web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5445" r="64467" b="5445"/>
          <a:stretch/>
        </p:blipFill>
        <p:spPr bwMode="auto">
          <a:xfrm rot="5400000">
            <a:off x="3580084" y="-3147087"/>
            <a:ext cx="1987890" cy="91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C:\Users\Jakrapong\Desktop\ICONs\Home\png\hand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239" y="729079"/>
            <a:ext cx="755705" cy="75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3789040"/>
            <a:ext cx="8496944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ความมั่นคงในที่อยู่อาศัย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สามารถอยู่ได้โดยไม่ต้องกังวลว่าจะมีปัญหา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เรื่องที่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พักอาศัย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เช่น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ไม่อยู่ในที่สาธารณะหรือเขตป่าสงวน ไม่อยู่ในเขตที่ประสบภัยน้ำท่วมอย่างร้ายแรง ไม่ถูกไล่ที่ เป็นต้น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สภาพคงทนถาวร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บ้านมีโครงสร้างบ้าน มีหลังคามุงกระเบื้องหรือสังกะสี และมีฝาครบทั้ง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ด้าน มีประตูหน้าต่างที่อยู่ในสภาพดี แข็งแรง ไม่ชำรุด อยู่คงทน สามารถอยู่ต่อไปได้ไม่น้อยกว่า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426943"/>
            <a:ext cx="8352928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8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ครัวเรือนมีความมั่นคงในที่อยู่อาศัย และบ้านมีสภาพคงทนถาวร</a:t>
            </a:r>
            <a:endParaRPr lang="en-US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6" y="1988840"/>
            <a:ext cx="3456384" cy="738664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เลือกคำตอบว่า มีความมั่นคงฯ หรือไม่</a:t>
            </a:r>
          </a:p>
          <a:p>
            <a:pPr marL="342900" indent="-342900">
              <a:buFontTx/>
              <a:buAutoNum type="arabicParenR"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เลือกคำตอบว่า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มีสภาพคงทนถาวรหรือไม่</a:t>
            </a: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692696"/>
            <a:ext cx="87129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9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มีน้ำสะอาดสำหรับ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ดื่ม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บริโภคเพียงพอตลอด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ปีอย่างน้อย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 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ลิตรต่อวัน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458112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ครัวเรือนทุกครัวเรือน ควรมีน้ำ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สะอาดสำหรับดื่ม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บริโภคเพียงพอตลอดปี อย่างน้อยคนละ 5 ลิตรต่อวัน 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akrapong\Desktop\แบบบ\แบบสอบถาม จปฐ  for web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5445" r="78571" b="5445"/>
          <a:stretch/>
        </p:blipFill>
        <p:spPr bwMode="auto">
          <a:xfrm rot="5400000">
            <a:off x="4091876" y="-3909769"/>
            <a:ext cx="964306" cy="91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Jakrapong\Desktop\ICONs\Home\png\favorit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27" y="146901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akrapong\Desktop\แบบบ\แบบสอบถาม จปฐ  for web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2" t="5445" r="48591" b="5445"/>
          <a:stretch/>
        </p:blipFill>
        <p:spPr bwMode="auto">
          <a:xfrm rot="5400000">
            <a:off x="3958668" y="-2816315"/>
            <a:ext cx="1222603" cy="91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akrapong\Desktop\ICONs\Home\png\rainin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210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236820"/>
            <a:ext cx="842493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9 ครัวเรือน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มีน้ำสะอาดสำหรับ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ดื่มและ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บริโภคเพียงพอตลอดปีอย่าง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น้อยคน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 </a:t>
            </a:r>
            <a:endParaRPr lang="th-TH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ลิตรต่อวัน</a:t>
            </a:r>
            <a:endParaRPr lang="en-US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6096" y="1988840"/>
            <a:ext cx="3456384" cy="307777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เลือกคำตอบว่า มีเพียงพอหรือไม่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3068960"/>
            <a:ext cx="8568952" cy="163121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น้ำสะอาดสำหรับดื่มและบริโภค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น้ำฝน น้ำประปา และน้ำบาดาล ที่ผ่านเกณฑ์มาตรฐานของกรมอนามัย ที่สาธารณสุขตำบลตรวจสอบแล้วว่าใช้ดื่มได้ ถ้าเป็นน้ำจากแหล่งธรรมชาติต้องนำมาต้มเสียก่อน หรือแกว่งสารส้มแล้วเติมคลอรีน จึงจะจัดว่าเป็นน้ำสะอาด หรือน้ำที่ผ่านเครื่องกรองน้ำที่ได้มาตรฐาน หรือน้ำบรรจุขวด (ต้องมีเครื่องหมาย อย.)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คนละ 5 ลิตรต่อวัน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ใช้สำหรับดื่ม 2 ลิตร และอื่น ๆ อีกจำนวน 3 ลิตร เช่น ใช้ประกอบอาหาร ล้างหน้า บ้วนปาก และแปรงฟัน เป็นต้น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836712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10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มีน้ำใช้เพียงพอตลอดปี </a:t>
            </a:r>
            <a:endParaRPr lang="th-TH" sz="3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น้อยคนละ 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45 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ลิตรต่อวัน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458112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ครัวเรือนทุกครัวเรือน ควรมีน้ำ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ใช้เพียงพอตลอดปี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น้อยคนละ 45 ลิตร (ประมาณ 2 ปี๊บ) ต่อวัน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akrapong\Desktop\แบบบ\แบบสอบถาม จปฐ  for web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5" t="5445" r="9415" b="5445"/>
          <a:stretch/>
        </p:blipFill>
        <p:spPr bwMode="auto">
          <a:xfrm rot="5400000">
            <a:off x="3138891" y="-1860088"/>
            <a:ext cx="2870276" cy="91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akrapong\Desktop\แบบบ\แบบสอบถาม จปฐ  for web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5445" r="78571" b="5445"/>
          <a:stretch/>
        </p:blipFill>
        <p:spPr bwMode="auto">
          <a:xfrm rot="5400000">
            <a:off x="4091876" y="-3755709"/>
            <a:ext cx="964306" cy="91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Jakrapong\Desktop\ICONs\ใช้-public-services-fill\png\washing-hands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1700808"/>
            <a:ext cx="3456384" cy="307777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เลือกคำตอบว่า มีเพียงพอหรือไม่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1245383"/>
            <a:ext cx="8568952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b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10 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มีน้ำใช้เพียงพอตลอด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ปีอย่าง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น้อยคนละ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45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ลิตรต่อวัน</a:t>
            </a:r>
            <a:endParaRPr lang="en-US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3105835"/>
            <a:ext cx="8568952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น้ำใช้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น้ำที่ใช้ในครัวเรือน เช่น อาบน้ำ ซักผ้า ทำความสะอาด เป็นต้น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692696"/>
            <a:ext cx="87129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11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มีการจัด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บ้านเรือน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ระเบียบเรียบร้อย สะอาด </a:t>
            </a:r>
            <a:endParaRPr lang="th-TH" sz="3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ถูกสุขลักษณะ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3933056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ครัวเรือนทุกครัวเรือน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ควรมีการจัดบริเวณบ้านและภายในบ้าน โดยมีที่ประกอบอาหาร มีที่เก็บน้ำสะอาด ไม่มีแหล่งเพาะพันธุ์สัตว์/แมลงนำโรค 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มีอุปกรณ์กำจัดขยะมูลฝอย สภาพในบ้านสะอาด 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มีแหล่งน้ำเสียขัง มีส้วมถูกสุขลักษณะ เป็นระเบียบ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ทุกเรื่อง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akrapong\Desktop\แบบบ\แบบสอบถาม จปฐ  for web1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219" r="7505" b="5219"/>
          <a:stretch/>
        </p:blipFill>
        <p:spPr bwMode="auto">
          <a:xfrm rot="5400000">
            <a:off x="1521321" y="-1241352"/>
            <a:ext cx="6121066" cy="912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IT_center_CDD\ICONs\Home\png\nature-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0" y="11663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48964" y="1115452"/>
            <a:ext cx="8465779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11  ครัวเรือนมีการจัดบ้านเรือนเป็นระเบียบเรียบร้อย สะอาด และถูกสุขลักษณะ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652120" y="1556792"/>
            <a:ext cx="3058937" cy="2062103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ให้ขีดเครื่องหมาย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ลงใน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หรือ       ให้ครบทุกข้อ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ที่เป็นองค์ประกอบของการ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จัดระเบียบ ทำความสะอาดภายในตัวเรือนและบริเวณบ้าน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ที่ถูกสุขลักษณะตั้งแต่ข้อ  1) - 8)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5735" y="215352"/>
            <a:ext cx="115473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12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4581128"/>
            <a:ext cx="8568952" cy="215443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การจัดบริเวณบ้านและภายในบ้านเป็นระเบียบ สะอาด และถูกสุขลักษณะ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ได้แก่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lvl="0" indent="-228600">
              <a:buFont typeface="+mj-lt"/>
              <a:buAutoNum type="arabicParenR"/>
            </a:pPr>
            <a:r>
              <a:rPr lang="th-TH" sz="1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สภาพ</a:t>
            </a:r>
            <a:r>
              <a:rPr lang="th-TH" sz="1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ในบ้านสะอาด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ห้องนอนลมพัดผ่านสะดวก ไม่มีฝุ่นละอองและกลิ่นเหม็นอับ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ชื้น ที่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หลับ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นอน ข้าว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ของเครื่องใช้สะอาด มีการจัดเก็บเป็นระเบียบ ไม่รกรุงรัง 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1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ประกอบอาหารสะอาดเป็นระเบียบ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มีตู้กับข้าวหรือฝาชี มีอุปกรณ์ล้างมือที่ใช้งานได้ดี (เช่น สบู่หรือน้ำยาล้างจาน) และมีการกำจัดไขมันก่อนล้าง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1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เก็บน้ำสะอาด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เพื่อการอุปโภคบริโภคสภาพดี มีฝาปิด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200" u="sng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1200" u="sng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การกำจัดสัตว์ แมลง</a:t>
            </a:r>
            <a:r>
              <a:rPr lang="th-TH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ที่เป็นพาหะนำโรค ได้แก่ ยุงลาย หนู แมลงวัน แมลงสาบไม่พบแหล่งเพาะพันธุ์ และที่หลบซ่อนอาศัยภายในบ้านหรือบริเวณบ้าน</a:t>
            </a:r>
            <a:endParaRPr lang="en-US" sz="1200" spc="-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200" u="sng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1200" u="sng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การจัดการขยะ</a:t>
            </a:r>
            <a:r>
              <a:rPr lang="th-TH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 ดังนี้ </a:t>
            </a:r>
            <a:r>
              <a:rPr lang="th-TH" sz="1200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) มีอุปกรณ์ อาทิ ไม้กวาด ถังขยะ ถุงใส่ขยะ </a:t>
            </a:r>
            <a:r>
              <a:rPr lang="th-TH" sz="1200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) มีการคัด</a:t>
            </a:r>
            <a:r>
              <a:rPr lang="th-TH" sz="1200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แยกขยะ  </a:t>
            </a:r>
            <a:r>
              <a:rPr lang="th-TH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) มีการกำจัดขยะ เช่น ส่งให้ อปท. กำจัด หรือการฝังหลุม</a:t>
            </a:r>
            <a:endParaRPr lang="en-US" sz="1200" spc="-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1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ร่องระบายน้ำอยู่ในสภาพดี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ไม่มีแหล่งน้ำเสียขังในบริเวณบ้าน และไม่มีการปล่อย น้ำเสียลงแหล่งน้ำสาธารณะ   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200" u="sng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1200" u="sng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ส้วม</a:t>
            </a:r>
            <a:r>
              <a:rPr lang="th-TH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ใช้ที่มีสภาพแข็งแรงใช้งานได้สะอาด มีการระบายอากาศที่ดี ไม่มีรอยแตกร้าว   ที่หัวส้วม พื้นที่ถังส้วม และฝาปิด และมีอุปกรณ์ทำความสะอาด</a:t>
            </a:r>
            <a:endParaRPr lang="en-US" sz="1200" spc="-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1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การจัดเก็บและแยกสารเคมี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ที่เป็นอันตรายออกจากเครื่องใช้อื่นๆ โดยจัดให้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เป็นระเบียบ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และวางให้พ้นมือเด็ก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สี่เหลี่ยมผืนผ้า 29"/>
          <p:cNvSpPr>
            <a:spLocks noChangeArrowheads="1"/>
          </p:cNvSpPr>
          <p:nvPr/>
        </p:nvSpPr>
        <p:spPr bwMode="auto">
          <a:xfrm>
            <a:off x="7128304" y="2096872"/>
            <a:ext cx="180000" cy="1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6336216" y="2096872"/>
            <a:ext cx="180000" cy="1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krapong\Desktop\แก้แบบ กชช ส่งบริษัท\แบบบ\book จปฐ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0" b="47039"/>
          <a:stretch/>
        </p:blipFill>
        <p:spPr bwMode="auto">
          <a:xfrm>
            <a:off x="0" y="2996952"/>
            <a:ext cx="9144000" cy="252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16632"/>
            <a:ext cx="9144000" cy="2736304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การจัดเก็บ</a:t>
            </a:r>
            <a:endParaRPr lang="en-US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ข้อมูลความจำเป็นพื้นฐาน (จปฐ.)</a:t>
            </a:r>
          </a:p>
          <a:p>
            <a:r>
              <a:rPr lang="th-TH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th-TH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2560 - 2564</a:t>
            </a:r>
            <a:endParaRPr lang="th-TH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endParaRPr lang="th-TH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1121" y="5743129"/>
            <a:ext cx="682430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นายจักรพงศ์ การีชุม  นักวิชาการพัฒนาชุมชนชำนาญการ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ศูนย์สารสนเทศเพื่อการพัฒนาชุมชน</a:t>
            </a:r>
            <a:r>
              <a:rPr kumimoji="0" lang="th-TH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กรมการพัฒนาชุมชน</a:t>
            </a:r>
            <a:r>
              <a:rPr kumimoji="0" lang="th-TH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กระทรวงมหาดไทย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3792" y="1340768"/>
            <a:ext cx="86786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12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ครัวเรือนไม่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ถูกรบกวนจากมลพิษ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412149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ครัวเรือนควรไม่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ถูกรบกวนจากเสียงดัง สั่นสะเทือน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ฝุ่น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ละออง กลิ่น ความเหม็นมลพิษทางอากาศ น้ำเสีย ขยะ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ของเสียอันตราย ที่อาจเป็นอันตรายต่อ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สุขภาพ</a:t>
            </a: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ใดอย่างหนึ่ง หรือหลายอย่าง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akrapong\Desktop\แบบบ\แบบสอบถาม จปฐ  for web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5445" r="9956" b="4994"/>
          <a:stretch/>
        </p:blipFill>
        <p:spPr bwMode="auto">
          <a:xfrm rot="5400000">
            <a:off x="1606649" y="-1372047"/>
            <a:ext cx="5914803" cy="91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Jakrapong\Desktop\ICONs\Home\png\home-4(1)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29"/>
          <p:cNvSpPr>
            <a:spLocks noChangeArrowheads="1"/>
          </p:cNvSpPr>
          <p:nvPr/>
        </p:nvSpPr>
        <p:spPr bwMode="auto">
          <a:xfrm>
            <a:off x="4062730" y="7491730"/>
            <a:ext cx="123825" cy="12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 flipV="1">
            <a:off x="3509645" y="7473315"/>
            <a:ext cx="161925" cy="1428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88858" y="1052736"/>
            <a:ext cx="6403498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12  ครัวเรือนไม่ถูกรบกวนจากมลพิษ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45307" y="2183959"/>
            <a:ext cx="4060058" cy="1569660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ให้ขีดเครื่องหมาย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ลงใน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 หรือ      กรณีถูกรบกวน หรือไม่ถูกรบกวนจากมลพิษ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ให้ครบทุกข้อ ตั้งแต่ข้อ  1) - 6)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กรณีถูกรบกวนจากมลพิษตามข้อ  1) - 6)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ให้ระบุว่าครัวเรือนอยู่ใกล้แหล่งอุตสาหกรรม       เกษตรกรรม หรืออื่นๆ</a:t>
            </a:r>
          </a:p>
        </p:txBody>
      </p:sp>
      <p:sp>
        <p:nvSpPr>
          <p:cNvPr id="7" name="Rectangle 6"/>
          <p:cNvSpPr/>
          <p:nvPr/>
        </p:nvSpPr>
        <p:spPr>
          <a:xfrm>
            <a:off x="7596336" y="192078"/>
            <a:ext cx="1307506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13   </a:t>
            </a:r>
            <a:endParaRPr lang="en-US" sz="9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5661248"/>
            <a:ext cx="8652322" cy="11387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การถูกรบกวน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 หมายถึง เกิดจากกิจกรรม การกระทำ หรือสภาพสิ่งแวดล้อมที่มีต่อคนในครัวเรือน โดยสิ่งที่เป็นต้นเหตุรบกวนจะต้องมีลักษณะอย่างใดอย่างหนึ่ง คือ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lvl="0" indent="-228600">
              <a:buFont typeface="+mj-lt"/>
              <a:buAutoNum type="arabicParenR"/>
            </a:pP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เกิดขึ้นซ้ำๆในช่วงเวลาใดเวลาหนึ่ง หรือมีความต่อเนื่องทั้งในเวลากลางวันและ</a:t>
            </a:r>
            <a:r>
              <a:rPr lang="th-TH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กลางคืน (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เวลา 18.00-06.00 น. ของวันรุ่งขึ้น) โดยเกิดขึ้นไม่น้อยกว่า 3 ครั้งต่อวัน หรือ</a:t>
            </a:r>
            <a:r>
              <a:rPr lang="th-TH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ต่อเนื่องนาน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กว่า 1 สัปดาห์ขึ้นไป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เกิดขึ้น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ในขณะใดขณะหนึ่ง ซึ่งมีผลทำให้เกิดอาการเจ็บป่วยอย่างเฉียบพลัน รวมทั้ง</a:t>
            </a:r>
            <a:r>
              <a:rPr lang="th-TH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ก่อให้เกิดความ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ตื่นตระหนก ความเครียด วิตกกังวล จนไม่สามารถทำงานได้อย่างปกติ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สี่เหลี่ยมผืนผ้า 29"/>
          <p:cNvSpPr>
            <a:spLocks noChangeArrowheads="1"/>
          </p:cNvSpPr>
          <p:nvPr/>
        </p:nvSpPr>
        <p:spPr bwMode="auto">
          <a:xfrm>
            <a:off x="8136416" y="2295287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7308304" y="2276872"/>
            <a:ext cx="180000" cy="1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0845" y="980728"/>
            <a:ext cx="86916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13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มีการป้องกันอุบัติภัย </a:t>
            </a:r>
            <a:endParaRPr lang="th-TH" sz="3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ภัยธรรมชาติอย่างถูกวิธี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536" y="4077072"/>
            <a:ext cx="86779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ครัวเรือนควรมี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การป้องกัน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อุบัติภัยและ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ภัยธรรมชาติอย่างถูกวิธี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เมื่อ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มีการขับขี่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ยานพาหนะ ใช้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เครื่องใช้ไฟฟ้า หรือในการประกอบอาชีพ  ได้มีการป้องกันอุบัติภัยอย่างถูกวิธี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การเตรียมความพร้อมรับมือ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กับภัย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ธรรมชาติ และการจัดการความเสี่ยงจาก ภัยพิบัติ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akrapong\Desktop\แบบบ\แบบสอบถาม จปฐ  for web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2" t="5220" r="40039" b="5669"/>
          <a:stretch/>
        </p:blipFill>
        <p:spPr bwMode="auto">
          <a:xfrm rot="5400000">
            <a:off x="3722542" y="-2309766"/>
            <a:ext cx="1698916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Jakrapong\Desktop\แบบบ\แบบสอบถาม จปฐ  for web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5220" r="76372" b="5669"/>
          <a:stretch/>
        </p:blipFill>
        <p:spPr bwMode="auto">
          <a:xfrm rot="5400000">
            <a:off x="3883277" y="-3838654"/>
            <a:ext cx="1377444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Jakrapong\Desktop\ICONs\Home\png\favorit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1874" y="368965"/>
            <a:ext cx="504000" cy="50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Jakrapong\Desktop\ICONs\Home\png\protection-shield-with-a-check-mark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1" y="440965"/>
            <a:ext cx="38558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29"/>
          <p:cNvSpPr>
            <a:spLocks noChangeArrowheads="1"/>
          </p:cNvSpPr>
          <p:nvPr/>
        </p:nvSpPr>
        <p:spPr bwMode="auto">
          <a:xfrm>
            <a:off x="4008755" y="8881110"/>
            <a:ext cx="135890" cy="1358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3505200" y="8876030"/>
            <a:ext cx="161925" cy="1428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1031" y="1052736"/>
            <a:ext cx="8172400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13  ครัวเรือนมีการป้องกันอุบัติภัย และภัยธรรมชาติอย่างถูกวิธี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93631" y="1661638"/>
            <a:ext cx="4182823" cy="1077218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ให้ขีดเครื่องหมาย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ลงใน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หรือ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กรณีครัวเรือนมี หรือไม่มีการป้องกันอุบัติภัยและภัยธรรมชาติอย่างถูกวิธี ให้ครบทุกข้อ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ตั้งแต่ข้อ  1) - 4)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0352" y="125292"/>
            <a:ext cx="119135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14   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29"/>
          <p:cNvSpPr>
            <a:spLocks noChangeArrowheads="1"/>
          </p:cNvSpPr>
          <p:nvPr/>
        </p:nvSpPr>
        <p:spPr bwMode="auto">
          <a:xfrm>
            <a:off x="7596360" y="1719858"/>
            <a:ext cx="216000" cy="216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6846659" y="1700808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520" y="3501008"/>
            <a:ext cx="8680184" cy="206210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การป้องกันอุบัติภัยและภัยธรรมชาติอย่างถูกวิธี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ได้แก่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lvl="0" indent="-228600">
              <a:buFont typeface="+mj-lt"/>
              <a:buAutoNum type="arabicParenR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การปฏิบัติตามกฎหมายในการขับขี่ยานพาหนะที่กำหนด เช่น สวมหมวกกันน็อก คาดเข็มขัดนิรภัย  เป็นต้น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การตรวจซ่อมแซมอุปกรณ์เครื่องใช้ไฟฟ้าในบ้านให้อยู่ในสภาพดี เช่น สายไฟฟ้า ปลั๊ก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หรือสวิตซ์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ไฟ  พัด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ลม      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หม้อหุงข้าว เป็นต้น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การป้องกันอันตรายหรืออุบัติเหตุจากการประกอบอาชีพ เช่น ปฏิบัติตามคำแนะนำในการ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ใช้สารเคมี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การใช้อุปกรณ์คุ้มครองความปลอดภัยส่วนบุคคล (การสวมแว่นตา หน้ากาก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หรือผ้า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ปิดจมูก ถุงมือยาง ฯลฯ)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เตรียมพร้อมรับมือการป้องกันอุบัติภัยและภัยธรรมชาติอย่างถูกวิธี คือ การที่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ประชาชนใน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ชุมชน/หมู่บ้านมีความตระหนัก มีความรู้ มีความเข้าใจในการบริหารจัดการภัยพิบัติ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โดยการ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มีส่วนร่วมของคนในชุมชน ร่วมคิด ร่วมทำ ร่วมวางแผน “การจัดการความเสี่ยงจากภัย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พิบัติ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โดยอาศัยชุมชนเป็นฐาน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akrapong\Desktop\แบบบ\แบบสอบถาม จปฐ  for web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8" t="5220" r="7823" b="5669"/>
          <a:stretch/>
        </p:blipFill>
        <p:spPr bwMode="auto">
          <a:xfrm rot="5400000">
            <a:off x="3383070" y="-1826278"/>
            <a:ext cx="237786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Jakrapong\Desktop\แบบบ\แบบสอบถาม จปฐ  for web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5220" r="76372" b="5669"/>
          <a:stretch/>
        </p:blipFill>
        <p:spPr bwMode="auto">
          <a:xfrm rot="5400000">
            <a:off x="3883277" y="-3838654"/>
            <a:ext cx="1377444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Jakrapong\Desktop\ICONs\Home\png\favorit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1874" y="368965"/>
            <a:ext cx="504000" cy="50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Jakrapong\Desktop\ICONs\Home\png\protection-shield-with-a-check-mark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1" y="440965"/>
            <a:ext cx="38558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29"/>
          <p:cNvSpPr>
            <a:spLocks noChangeArrowheads="1"/>
          </p:cNvSpPr>
          <p:nvPr/>
        </p:nvSpPr>
        <p:spPr bwMode="auto">
          <a:xfrm>
            <a:off x="4008755" y="8881110"/>
            <a:ext cx="135890" cy="1358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3505200" y="8876030"/>
            <a:ext cx="161925" cy="1428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1031" y="1052736"/>
            <a:ext cx="8172400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13  ครัวเรือนมีการป้องกันอุบัติภัย และภัยธรรมชาติอย่างถูกวิธี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27984" y="1654929"/>
            <a:ext cx="4182823" cy="2062103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ให้ขีดเครื่องหมาย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ลงใน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ว่า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ครัวเรือนประสบภัยธรรมชาติหรือไม่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ขีดเครื่องหมาย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ลงใน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กรณี ครัวเรือนประสบภัยด้านต่างๆ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ให้ขีดเครื่องหมาย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ลงใน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กรณี คนในครัวเรือน ได้รับความเจ็บป่วยฯ</a:t>
            </a: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0352" y="125292"/>
            <a:ext cx="119135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14   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Hexagon 11"/>
          <p:cNvSpPr/>
          <p:nvPr/>
        </p:nvSpPr>
        <p:spPr>
          <a:xfrm flipV="1">
            <a:off x="7056304" y="1700832"/>
            <a:ext cx="252000" cy="21600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520" y="4077072"/>
            <a:ext cx="8680184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ภัย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ธรรมชาติ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ภัยอันตรายต่างๆ ที่เกิดขึ้นตามธรรมชาติและมีผลกระทบต่อความเป็นอยู่ของมนุษย์ เช่น อุทกภัย วาตภัย อัคคีภัย แผ่นดินไหว ดินโคลนถล่ม เป็น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</a:t>
            </a:r>
          </a:p>
          <a:p>
            <a:pPr lvl="0"/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การประสบภัยธรรมชาติ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ให้ระบุว่าครัวเรือนได้ประสบภัยธรรมชาติ ในรอบปีที่ผ่านมาหรือไม่ ด้านใด (ตอบได้มากกว่า 1 ด้าน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0"/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ความเจ็บป่วยจากการทำงานจนเป็นเหตุให้ต้องหยุดงาน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ให้ระบุว่า คนในครัวเรือนได้รับความเจ็บป่วยจากการทำงาน จนเป็นเหตุให้ต้องหยุดงาน หรือไม่ จำนวนกี่คน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Hexagon 14"/>
          <p:cNvSpPr/>
          <p:nvPr/>
        </p:nvSpPr>
        <p:spPr>
          <a:xfrm flipV="1">
            <a:off x="7056304" y="2420888"/>
            <a:ext cx="252000" cy="21600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Hexagon 15"/>
          <p:cNvSpPr/>
          <p:nvPr/>
        </p:nvSpPr>
        <p:spPr>
          <a:xfrm flipV="1">
            <a:off x="7037139" y="3140968"/>
            <a:ext cx="252000" cy="21600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908720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14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มีความปลอดภัยใน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ชีวิต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ทรัพย์สิน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386104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ครัวเรือนควรมี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ความปลอดภัยใน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ชีวิตและทรัพย์สิน 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โดยใน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รอบปีที่ผ่านมา ครัวเรือนไม่มีคนประสบเหตุ ดังต่อไปนี้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ถูก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ฆ่าตาย ถูกทำร้ายร่างกาย กระทำอนาจาร ข่มขืน กระทำ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ชำเรา ถูก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ประทุษร้ายต่อทรัพย์ (ลักทรัพย์ วิ่งราวทรัพย์ ปล้นทรัพย์ หลอกลวงให้เสียทรัพย์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ถูก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บุกรุกที่อยู่อาศัย อาชญากรรม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อื่นๆ  ที่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เกี่ยวกับชีวิตและทรัพย์สิน อย่างใดอย่างหนึ่งหรือหลายอย่าง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akrapong\Desktop\แบบบ\แบบสอบถาม จปฐ  for web2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5669" r="8779" b="5669"/>
          <a:stretch/>
        </p:blipFill>
        <p:spPr bwMode="auto">
          <a:xfrm rot="5400000">
            <a:off x="1534956" y="-1318934"/>
            <a:ext cx="6093297" cy="91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Jakrapong\Desktop\ICONs\Home\png\security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1106042"/>
            <a:ext cx="6732728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14  ครัวเรือนมีความปลอดภัยในชีวิตและทรัพย์สิน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27984" y="1700808"/>
            <a:ext cx="4431712" cy="830997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ให้ขีดเครื่องหมาย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ลงใน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 หรือ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กรณีครัวเรือนมี หรือไม่มีความปลอดภัยในชีวิตและทรัพย์สิน ให้ครบทุกข้อ ตั้งแต่ข้อ  1) - 5)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7668344" y="216022"/>
            <a:ext cx="119135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15 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สี่เหลี่ยมผืนผ้า 29"/>
          <p:cNvSpPr>
            <a:spLocks noChangeArrowheads="1"/>
          </p:cNvSpPr>
          <p:nvPr/>
        </p:nvSpPr>
        <p:spPr bwMode="auto">
          <a:xfrm>
            <a:off x="7632360" y="1791231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6804248" y="1772816"/>
            <a:ext cx="180000" cy="1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3192" y="4167664"/>
            <a:ext cx="8626504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ความปลอดภัยในชีวิตและทรัพย์สิน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สภาพที่ปราศจากภัย หรือ พ้นจากสถานการณ์ที่จะก่อให้เกิดภัยอันตรายต่อชีวิต (เช่น การฆ่า ข่มขืน กระทำอนาจาร กระทำชำเรา การบุกรุกที่อยู่อาศัย เป็นต้น) และทรัพย์สิน (การประทุษร้ายต่อทรัพย์ เช่น การลักทรัพย์ การวิ่งราวทรัพย์ ปล้นทรัพย์ และหลอกลวงให้เสียทรัพย์ เป็นต้น)	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432426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การศึกษา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</a:t>
            </a:r>
            <a:r>
              <a:rPr kumimoji="0" lang="en-US" sz="8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5 </a:t>
            </a:r>
            <a:r>
              <a:rPr kumimoji="0" lang="th-TH" sz="8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</a:t>
            </a:r>
            <a:endParaRPr kumimoji="0" lang="th-TH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530768"/>
              </p:ext>
            </p:extLst>
          </p:nvPr>
        </p:nvGraphicFramePr>
        <p:xfrm>
          <a:off x="203212" y="980728"/>
          <a:ext cx="8617260" cy="40324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7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3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ตัวชี้วัด ปี 25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– 25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เด็กอายุ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3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ได้รับบริการเลี้ยงดูเตรียมความพร้อมก่อนวัยเรียน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เด็กอายุ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6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ได้รับการศึกษาภาคบังคับ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9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เด็กจบชั้น ม.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ได้เรียนต่อชั้น ม.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หรือเทียบเท่า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คนในครัวเรือนที่จบการศึกษาภาคบังคับ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ที่ไม่ได้เรียนต่อและยังไม่มีงานทำ ได้รับการฝึกอบรมด้านอาชีพ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คนอายุ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15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- 59 ปี อ่าน เขียนภาษาไทย และคิดเลขอย่างง่ายได้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118373"/>
            <a:ext cx="4801314" cy="646331"/>
          </a:xfrm>
          <a:prstGeom prst="rect">
            <a:avLst/>
          </a:prstGeom>
          <a:solidFill>
            <a:srgbClr val="FF33CC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3 : การศึกษา 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5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	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3126" y="882586"/>
            <a:ext cx="86893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15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 3 – 5 ปี 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เลี้ยงดูเตรียม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พร้อมก่อนวัย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เรียน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126" y="4221088"/>
            <a:ext cx="868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เด็กอายุ 3 -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ควรได้รับ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การบริการเลี้ยง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ดู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มีการเตรียมความพร้อมก่อนวัย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เรียน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ได้เข้าร่วมกิจกรรมเกี่ยวกับการเตรียมความ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พร้อม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เด็กก่อนวัยเรียนทุกคน 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42247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แนวคิด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: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เป็นสร้างกระบวนการเรียนรู้  นำไปเป็นฐานข้อมูลเพื่อการชี้เป้า</a:t>
            </a:r>
          </a:p>
          <a:p>
            <a:pPr marL="0" indent="0">
              <a:buNone/>
            </a:pPr>
            <a:endParaRPr lang="th-TH" sz="28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แบบสอบถาม</a:t>
            </a:r>
          </a:p>
          <a:p>
            <a:pPr marL="0" indent="0">
              <a:buNone/>
            </a:pP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  หน้าปก 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: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มีเฉพาะชื่อหัวหน้าครัวเรือน เลขประจำตัว 13 หลัก และที่อยู่</a:t>
            </a:r>
            <a:endParaRPr lang="th-TH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2247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แนวคิด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: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เป็นการวางแผนเพื่อการพัฒนา การนำไปใช้งานอย่างบูรณาการ แต่ยังคงไว้ซึ่งความสามารถในการชี้เป้า</a:t>
            </a:r>
          </a:p>
          <a:p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แบบสอบถาม</a:t>
            </a:r>
          </a:p>
          <a:p>
            <a:pPr marL="0" indent="0">
              <a:buNone/>
            </a:pP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  หน้าปก 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: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เพิ่มข้อความ</a:t>
            </a:r>
          </a:p>
          <a:p>
            <a:pPr marL="0" indent="0">
              <a:buNone/>
            </a:pP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                 - ไม่มีบ้านเลขที่</a:t>
            </a:r>
          </a:p>
          <a:p>
            <a:pPr marL="0" indent="0">
              <a:buNone/>
            </a:pP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                 - เขตปกครอง</a:t>
            </a:r>
          </a:p>
          <a:p>
            <a:pPr marL="0" indent="0">
              <a:buNone/>
            </a:pP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                 - พื้นที่ตั้งที่พักอาศัย</a:t>
            </a:r>
          </a:p>
          <a:p>
            <a:pPr marL="0" indent="0">
              <a:buNone/>
            </a:pP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                 - ที่ดินที่ใช้ประกอบอาชีพ</a:t>
            </a:r>
            <a:endParaRPr lang="th-TH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เปรียบเทียบ </a:t>
            </a:r>
            <a:r>
              <a:rPr lang="th-TH" sz="5400" b="1" dirty="0" err="1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จปฐ</a:t>
            </a:r>
            <a:r>
              <a:rPr lang="th-TH" sz="5400" b="1" dirty="0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. แผนฯ11 กับ แผนฯ12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จปฐ</a:t>
            </a:r>
            <a:r>
              <a:rPr lang="th-TH" sz="4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 แผนฯ 11</a:t>
            </a:r>
            <a:endParaRPr lang="th-TH" sz="40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จปฐ</a:t>
            </a:r>
            <a:r>
              <a:rPr lang="th-TH" sz="4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 แผนฯ 12</a:t>
            </a:r>
            <a:endParaRPr lang="th-TH" sz="40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80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Jakrapong\Desktop\แบบบ\แบบสอบถาม จปฐ  for web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7" t="4769" r="53085" b="5219"/>
          <a:stretch/>
        </p:blipFill>
        <p:spPr bwMode="auto">
          <a:xfrm rot="5400000">
            <a:off x="3707124" y="-1968902"/>
            <a:ext cx="1678951" cy="911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Users\Jakrapong\Desktop\แบบบ\แบบสอบถาม จปฐ  for web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4769" r="75794" b="5219"/>
          <a:stretch/>
        </p:blipFill>
        <p:spPr bwMode="auto">
          <a:xfrm rot="5400000">
            <a:off x="3885120" y="-3743980"/>
            <a:ext cx="1400911" cy="911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IT_center_CDD\ICONs\my icons\png\educati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952425" cy="9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29"/>
          <p:cNvSpPr>
            <a:spLocks noChangeArrowheads="1"/>
          </p:cNvSpPr>
          <p:nvPr/>
        </p:nvSpPr>
        <p:spPr bwMode="auto">
          <a:xfrm>
            <a:off x="4546600" y="2391410"/>
            <a:ext cx="123825" cy="12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48800" y="1330236"/>
            <a:ext cx="8471672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15  เด็กอายุ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ปี ได้รับการบริการเลี้ยงดูเตรียมความพร้อมก่อนวัยเรียน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290313" y="1817529"/>
            <a:ext cx="4530159" cy="1323439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15.2 ให้ขีดเครื่องหมาย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ลงใน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หรือ     กรณีเด็กอายุ 3-5 ปีได้รับหรือไม่ได้รับบริการเลี้ยงดูเตรียมความพร้อมก่อนวัยเรียน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tabLst>
                <a:tab pos="1371600" algn="l"/>
              </a:tabLst>
            </a:pPr>
            <a:r>
              <a:rPr kumimoji="0" lang="th-TH" sz="1600" b="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ต้องตอบข้อ 15.1 ก่อนว่ามีเด็กอายุ </a:t>
            </a:r>
            <a:r>
              <a:rPr kumimoji="0" lang="en-US" sz="1600" b="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</a:t>
            </a:r>
            <a:r>
              <a:rPr kumimoji="0" lang="th-TH" sz="1600" b="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- </a:t>
            </a:r>
            <a:r>
              <a:rPr kumimoji="0" lang="en-US" sz="1600" b="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5 </a:t>
            </a:r>
            <a:r>
              <a:rPr kumimoji="0" lang="th-TH" sz="1600" b="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ปี หรือไม่</a:t>
            </a:r>
            <a:endParaRPr kumimoji="0" lang="en-US" sz="900" b="0" i="0" u="none" strike="noStrike" cap="none" spc="-100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tabLst>
                <a:tab pos="1371600" algn="l"/>
              </a:tabLst>
            </a:pPr>
            <a:r>
              <a:rPr kumimoji="0" lang="th-TH" sz="1600" b="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ถ้ามีจึงตอบข้อ 15.2  ต่อ ถ้าไม่มีให้ข้ามไปถามข้อ 16 </a:t>
            </a:r>
          </a:p>
        </p:txBody>
      </p:sp>
      <p:sp>
        <p:nvSpPr>
          <p:cNvPr id="6" name="Rectangle 5"/>
          <p:cNvSpPr/>
          <p:nvPr/>
        </p:nvSpPr>
        <p:spPr>
          <a:xfrm>
            <a:off x="7804715" y="251356"/>
            <a:ext cx="10567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16 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931" y="4045888"/>
            <a:ext cx="8619483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สถานที่ที่ใช้เตรียมความพร้อมก่อนวัยเรียน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ได้แก่ ศูนย์พัฒนาเด็กเล็ก ศูนย์พัฒนาเด็กเล็กเคลื่อนที่ ศูนย์พัฒนาเด็กเล็กก่อนเกณฑ์ขององค์กรปกครองส่วนท้องถิ่น สถาบันศาสนา อนุบาลชนบท โรงเรียนอนุบาล เป็นต้น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flipV="1">
            <a:off x="7308304" y="1916832"/>
            <a:ext cx="180000" cy="1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สี่เหลี่ยมผืนผ้า 29"/>
          <p:cNvSpPr>
            <a:spLocks noChangeArrowheads="1"/>
          </p:cNvSpPr>
          <p:nvPr/>
        </p:nvSpPr>
        <p:spPr bwMode="auto">
          <a:xfrm>
            <a:off x="7992400" y="1940327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3" y="980728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16</a:t>
            </a:r>
            <a:endParaRPr lang="en-US" sz="4000" b="1" u="sng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 6 – 14 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ปีได้รับการศึกษา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ภาค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บังคับ 9 ปี 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3861048"/>
            <a:ext cx="87129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เด็กอายุ 6 – 14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ควรได้รับ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การศึกษาภาคบังคับ 9 ปี 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อายุ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ปี – 14 ปี ทุกคนได้เข้าเรียนการศึกษาในระดับชั้น ป.1 - ม.3 (การศึกษาภาคบังคับ 9 ปี)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เด็กอายุ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ปี – 14 ปี ที่ได้เข้าเรียนการศึกษาในระดับชั้น ป.1 - ม.3 (การศึกษาภาคบังคับ 9 ปี) แล้วออกจากระบบการศึกษากลางคัน ได้เข้าเรียนต่อใน กศน. การศึกษาผู้ใหญ่ หรือ ทำงาน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การศึกษาหาความรู้จากสื่อต่าง ๆ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akrapong\Desktop\แบบบ\แบบสอบถาม จปฐ  for web2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8" t="57923" r="42420" b="6007"/>
          <a:stretch/>
        </p:blipFill>
        <p:spPr bwMode="auto">
          <a:xfrm rot="5400000">
            <a:off x="466895" y="2565553"/>
            <a:ext cx="2868488" cy="37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Users\Jakrapong\Desktop\แบบบ\แบบสอบถาม จปฐ  for web2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6" t="6546" r="30301" b="6562"/>
          <a:stretch/>
        </p:blipFill>
        <p:spPr bwMode="auto">
          <a:xfrm rot="5400000">
            <a:off x="3735533" y="-2286267"/>
            <a:ext cx="1673925" cy="89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2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6546" r="78332" b="6562"/>
          <a:stretch/>
        </p:blipFill>
        <p:spPr bwMode="auto">
          <a:xfrm rot="5400000">
            <a:off x="3955923" y="-3730795"/>
            <a:ext cx="1233145" cy="89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IT_center_CDD\ICONs\my icons\png\school-signal-and-childre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6704"/>
            <a:ext cx="833001" cy="83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29"/>
          <p:cNvSpPr>
            <a:spLocks noChangeArrowheads="1"/>
          </p:cNvSpPr>
          <p:nvPr/>
        </p:nvSpPr>
        <p:spPr bwMode="auto">
          <a:xfrm>
            <a:off x="4538980" y="3802380"/>
            <a:ext cx="123825" cy="12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1340770"/>
            <a:ext cx="8647156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16   เด็กอายุ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14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ปี ได้รับการศึกษาภาคบังคับ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ปี (ป.1 - ม.3)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55976" y="1822172"/>
            <a:ext cx="4542700" cy="3046988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16.2  ให้ขีดเครื่องหมาย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ลงใน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หรือ     กรณีเด็กอายุ 6 - 14 ปี ได้เข้าเรียนการศึกษาชั้น ป.1 ถึง ม.3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>
                <a:tab pos="914400" algn="l"/>
              </a:tabLst>
            </a:pPr>
            <a:r>
              <a:rPr kumimoji="0" lang="th-TH" sz="1600" b="0" i="0" u="none" strike="noStrike" cap="none" spc="-10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ต้องตอบข้อ 16.1 ก่อนว่ามีเด็กอายุ 6 - 14 ปี หรือไม่</a:t>
            </a:r>
            <a:endParaRPr kumimoji="0" lang="en-US" sz="1600" b="0" i="0" u="none" strike="noStrike" cap="none" spc="-10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>
                <a:tab pos="914400" algn="l"/>
              </a:tabLst>
            </a:pPr>
            <a:r>
              <a:rPr kumimoji="0" lang="th-TH" sz="1600" b="0" i="0" u="none" strike="noStrike" cap="none" spc="-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ถ้ามีจึงตอบข้อ 16.2  ต่อ ถ้าไม่มีให้ข้ามไปถามข้อ 17</a:t>
            </a:r>
            <a:endParaRPr lang="th-TH" sz="1600" spc="-100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16.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ให้ระบุจำนวนเด็กที่เรียนชั้น ป.1-ม.3 ที่ออกจากโรงเรียนกลางคัน  หากไม่มีให้ข้ามไปถามข้อ 16.5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16.4  ให้ระบุว่าเด็กที่ออกจากโรงเรียนกลางคันไปทำอะไร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16.5  ให้ระบุจำนวนชั่วโมงต่อสัปดาห์ ที่เด็กอายุ 6 - 14 ปี ได้ใช้เวลาหาความรู้จากสื่อต่างๆ</a:t>
            </a:r>
          </a:p>
        </p:txBody>
      </p:sp>
      <p:sp>
        <p:nvSpPr>
          <p:cNvPr id="9" name="Rectangle 8"/>
          <p:cNvSpPr/>
          <p:nvPr/>
        </p:nvSpPr>
        <p:spPr>
          <a:xfrm>
            <a:off x="7380312" y="337489"/>
            <a:ext cx="151836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16 - 17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flipV="1">
            <a:off x="7524328" y="1916832"/>
            <a:ext cx="180000" cy="1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สี่เหลี่ยมผืนผ้า 29"/>
          <p:cNvSpPr>
            <a:spLocks noChangeArrowheads="1"/>
          </p:cNvSpPr>
          <p:nvPr/>
        </p:nvSpPr>
        <p:spPr bwMode="auto">
          <a:xfrm>
            <a:off x="8280432" y="1940327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23928" y="4995173"/>
            <a:ext cx="4974748" cy="954107"/>
          </a:xfrm>
          <a:prstGeom prst="rect">
            <a:avLst/>
          </a:prstGeom>
          <a:solidFill>
            <a:schemeClr val="bg2"/>
          </a:solidFill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เด็กที่มีอายุมากกว่า  5 ปี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และเรียนชั้นประถมศึกษาปีที่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ให้ถือว่าเป็นเด็กอายุ  6 ปี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การศึกษาภาคบังคับ 9 ปี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การศึกษาในระดับชั้นประถมศึกษาปีที่ 1 (ป.1) ถึงชั้นมัธยมศึกษาปีที่ 3 (ม. 3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6043935"/>
            <a:ext cx="8647156" cy="769441"/>
          </a:xfrm>
          <a:prstGeom prst="rect">
            <a:avLst/>
          </a:prstGeom>
          <a:solidFill>
            <a:schemeClr val="bg2"/>
          </a:solidFill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ออกกลางคัน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การที่นักเรียนถูกนำชื่อออกจากสถานศึกษาในขณะที่ยังไม่สำเร็จการศึกษา โดยไม่ได้มีสาเหตุจากการย้ายสถานศึกษา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- ให้ระบุว่าเด็กที่ออกกลางคัน ได้เรียนต่อหรือทำงาน หรือไม่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- ให้ระบุจำนวนชั่วโมงต่อสับดาห์ ที่เด็กอายุ 6 - 14 ปี ใช้ในการศึกษาหาความรู้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การศึกษาหาความรู้จากสื่อต่างๆ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 เช่น การอ่านหนังสือ การดูข่าวสาร สารคดี การใช้อินเทอร์เน็ตเพื่อหาความรู้ เป็นต้น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7319" y="908720"/>
            <a:ext cx="86851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17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จบชั้น ม.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ได้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เรียน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ต่อชั้น 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ม.4 </a:t>
            </a:r>
            <a:endParaRPr lang="th-TH" sz="3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เทียบเท่า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689" y="3933056"/>
            <a:ext cx="86847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เด็กจบชั้น ม.3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มีการได้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เรียน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ต่อชั้น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ม.4 หรือเทียบเท่า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จบชั้น ม.3 (การศึกษาภาคบังคับ 9 ปี) ได้เรียนต่อในมัธยมศึกษาตอนปลาย (ม.4 - ม.6) หรือเทียบเท่า ซึ่งรวมถึงการได้เรียนต่อในสายอาชีพด้วย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เด็กจบชั้น ม.3 (การศึกษาภาคบังคับ 9 ปี) ได้เรียนต่อในมัธยมศึกษาตอนปลาย (ม.4 - ม.6) แล้วออกจากระบบการศึกษากลางคัน ได้เข้าเรียนต่อใน กศน. การศึกษาผู้ใหญ่ หรือทำงาน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การศึกษาหาความรู้จากสื่อต่าง ๆ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akrapong\Desktop\แบบบ\แบบสอบถาม จปฐ  for web2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5444" r="80430" b="4769"/>
          <a:stretch/>
        </p:blipFill>
        <p:spPr bwMode="auto">
          <a:xfrm rot="5400000">
            <a:off x="4091964" y="-3952014"/>
            <a:ext cx="912124" cy="91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akrapong\Desktop\แบบบ\แบบสอบถาม จปฐ  for web2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6" t="5444" r="8461" b="4769"/>
          <a:stretch/>
        </p:blipFill>
        <p:spPr bwMode="auto">
          <a:xfrm rot="5400000">
            <a:off x="3326214" y="-2201470"/>
            <a:ext cx="2468527" cy="91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akrapong\Desktop\แบบบ\แบบสอบถาม จปฐ  for web2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2" t="57936" r="46068" b="6511"/>
          <a:stretch/>
        </p:blipFill>
        <p:spPr bwMode="auto">
          <a:xfrm rot="5400000">
            <a:off x="590412" y="2514045"/>
            <a:ext cx="2800487" cy="36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IT_center_CDD\ICONs\my icons\png\school-3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72" y="152401"/>
            <a:ext cx="928274" cy="92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 flipV="1">
            <a:off x="4055745" y="6821170"/>
            <a:ext cx="161925" cy="1428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สี่เหลี่ยมผืนผ้า 29"/>
          <p:cNvSpPr>
            <a:spLocks noChangeArrowheads="1"/>
          </p:cNvSpPr>
          <p:nvPr/>
        </p:nvSpPr>
        <p:spPr bwMode="auto">
          <a:xfrm>
            <a:off x="4587240" y="6839585"/>
            <a:ext cx="123825" cy="12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536" y="1146230"/>
            <a:ext cx="8424936" cy="33855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17   เด็กจบชั้น ม.3 ได้เรียนต่อชั้น ม.4 หรือเทียบเท่า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01799" y="1757715"/>
            <a:ext cx="5018673" cy="2031325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ตอบข้อ 17.1 ก่อนว่ามีเด็กจบชั้น ม.3 หรือไม่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17.2  ต่อ ถ้าไม่มีให้ข้ามไปถามข้อ 17.5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17.2  ให้ขีดเครื่องหมาย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ลงใน</a:t>
            </a: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 หรือ      กรณีเด็กจบชั้น ม.3 ได้เรียนต่อชั้น ม.4 หรือเทียบเท่า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17.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  </a:t>
            </a: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ให้ระบุจำนวนเด็กเรียนต่อชั้น ม.4 หรือเทียบเท่า ที่ออกจากโรงเรียนกลางคัน  หากไม่มีให้ข้ามไปถามข้อ 17.5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17.4 ให้ระบุว่าเด็กที่ออกจากโรงเรียนกลางคันไปทำอะไร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17.5 ให้ระบุจำนวนชั่วโมงต่อสัปดาห์ ที่เด็กอายุ 15 - 18 ปี ได้ใช้เวลาหาความรู้จากสื่อต่างๆ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4774" y="154903"/>
            <a:ext cx="1375698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17 - 18</a:t>
            </a:r>
            <a:endParaRPr lang="en-US" sz="9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49099" y="4368586"/>
            <a:ext cx="5043381" cy="129266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มัธยมศึกษาตอนปลายหรือเทียบเท่า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ในระดับชั้นมัธยมศึกษาปีที่ 4 (ม.4) ถึงชั้นมัธยมศึกษาปีที่ 6 (ม.6) สำหรับสายสามัญ 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ในระดับชั้นประกาศนียบัตรวิชาชีพ (ปวช.) สำหรับสายอาชีพ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หาความรู้จากสื่อต่างๆ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เช่น การอ่านหนังสือ การดูข่าวสาร สารคดี การใช้อินเทอร์เน็ตเพื่อหาความรู้ เป็นต้น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5824279"/>
            <a:ext cx="864096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การออกกลางคัน</a:t>
            </a: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เด็กที่เข้าเรียนมัธยมศึกษาตอนปลาย (ม.4 - ม.6) หรือเทียบเท่า แล้วลาออกจากโรงเรียนก่อนที่จะสำเร็จการศึกษา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ให้ระบุว่าเด็กที่ออกกลางคัน ได้เรียนต่อหรือทำงาน หรือไม่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ให้ระบุจำนวนชั่วโมงต่อสับดาห์ ที่เด็กอายุ 15- 18 ปี ใช้ในการศึกษาหาความรู้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 flipV="1">
            <a:off x="6812833" y="2276872"/>
            <a:ext cx="180000" cy="1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สี่เหลี่ยมผืนผ้า 29"/>
          <p:cNvSpPr>
            <a:spLocks noChangeArrowheads="1"/>
          </p:cNvSpPr>
          <p:nvPr/>
        </p:nvSpPr>
        <p:spPr bwMode="auto">
          <a:xfrm>
            <a:off x="7452320" y="2295287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3498" y="764704"/>
            <a:ext cx="8688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18</a:t>
            </a: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ในครัวเรือนที่จบการศึกษาภาค</a:t>
            </a:r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บังคับ 9 ปี</a:t>
            </a: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ไม่ได้เรียนต่อและยังไม่มีงาน</a:t>
            </a:r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ทำ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การฝึกอบรมด้านอาชีพ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412294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คนในครัวเรือนที่จบชั้น ม.3 (การศึกษาภาคบังคับ 9 ปี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ไม่ได้เรียนต่อชั้นมัธยมศึกษาตอนปลาย (ม.4 ถึง ม.6)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หรือเทียบเท่า</a:t>
            </a:r>
          </a:p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เช่น ปวช.) และยังไม่มีงานทำและมีความต้องการที่จะฝึกอาชีพ 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ทุกคนควรได้รับ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การฝึกอบรมด้านอาชีพต่าง ๆ ที่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รัฐ รัฐวิสาหกิจ หรือเอกชนจัดขึ้น อย่างน้อย 1 อาชีพ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Jakrapong\Desktop\แบบบ\แบบสอบถาม จปฐ  for web2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5219" r="84378" b="5219"/>
          <a:stretch/>
        </p:blipFill>
        <p:spPr bwMode="auto">
          <a:xfrm rot="5400000">
            <a:off x="4169794" y="-3885974"/>
            <a:ext cx="787889" cy="908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2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5" t="5219" r="7187" b="5219"/>
          <a:stretch/>
        </p:blipFill>
        <p:spPr bwMode="auto">
          <a:xfrm rot="5400000">
            <a:off x="3114351" y="-1269008"/>
            <a:ext cx="2863277" cy="912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Jakrapong\Desktop\แบบบ\แบบสอบถาม จปฐ  for web2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5445" r="72290" b="5669"/>
          <a:stretch/>
        </p:blipFill>
        <p:spPr bwMode="auto">
          <a:xfrm rot="5400000">
            <a:off x="4249216" y="297903"/>
            <a:ext cx="646576" cy="90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IT_center_CDD\ICONs\ใช้-human-pictos\png\lectur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2553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 flipV="1">
            <a:off x="4051935" y="1645920"/>
            <a:ext cx="161925" cy="1428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สี่เหลี่ยมผืนผ้า 29"/>
          <p:cNvSpPr>
            <a:spLocks noChangeArrowheads="1"/>
          </p:cNvSpPr>
          <p:nvPr/>
        </p:nvSpPr>
        <p:spPr bwMode="auto">
          <a:xfrm>
            <a:off x="4600575" y="1671320"/>
            <a:ext cx="123825" cy="12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1148814"/>
            <a:ext cx="8568952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18   คนในครัวเรือนที่จบการศึกษาภาคบังคับ 9 ปี (ม.3) ที่ไม่ได้เรียนต่อและยังไม่มีงานทำ ได้รับการฝึกอบรมด้านอาชีพ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07904" y="2132856"/>
            <a:ext cx="5112568" cy="3785652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18.2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ให้ขีดเครื่องหมาย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ลงใน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 หรือ      กรณีคนในครัวเรือนที่จบการศึกษา ภาคบังคับ 9 ปี ที่ไม่ได้เรียนต่อและยังไม่มีงานทำ ได้รับหรือไม่ได้รับการฝึกอบรมด้านอาชีพ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13716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ต้องตอบข้อ 18.1 ก่อนว่ามีคนในครัวเรือนที่จบการศึกษาภาคบังคับ 9 ปี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(ม.3) ที่ไม่ได้เรียนต่อและยังไม่มีงานทำ หรือไม่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13716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ถ้ามีจึงตอบข้อ 18.2  ต่อ ถ้าไม่มีให้ข้ามไปถามข้อ 19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18.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ให้แยกจำนวนคนที่ยังไม่ได้รับการฝึกอบรมด้านอาชีพตามข้อ 18.2 ออกเป็น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 กลุ่มเป้าหมาย ได้แก่  กลุ่มเป้าหมายที่ 1  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คนที่เพิ่งจบ ม.3 ในปีที่สำรวจข้อมูล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และกลุ่มเป้าหมายที่ 2  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คนที่จบ ม.3 ในปีอื่นๆ ก่อนหน้านี้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18.4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ให้ระบุจำนวนคนตามข้อ 18.2 ที่มีความต้องการฝึกอบรมด้านอาชีพ</a:t>
            </a:r>
          </a:p>
        </p:txBody>
      </p:sp>
      <p:sp>
        <p:nvSpPr>
          <p:cNvPr id="8" name="Oval 7"/>
          <p:cNvSpPr/>
          <p:nvPr/>
        </p:nvSpPr>
        <p:spPr>
          <a:xfrm>
            <a:off x="6948264" y="2184350"/>
            <a:ext cx="216024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68344" y="2184350"/>
            <a:ext cx="216024" cy="21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2833" y="908720"/>
            <a:ext cx="8699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19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 15 - 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ปี อ่าน เขียนภาษาไทย 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และคิด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เลขอย่างง่ายได้ 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833" y="4221088"/>
            <a:ext cx="869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คนไทยทุกคนควรจะต้องสามารถอ่าน เขียนภาษาไทย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คิดเลขอย่างง่ายได้ทุกคน โดยเฉพาะคนอายุ 15 –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ปี เป็นกลุ่มคนที่จบการศึกษาภาคบังคับ 9 ปีแล้ว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ยังอยู่ในช่วงของวัยทำงาน 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akrapong\Desktop\แบบบ\แบบสอบถาม จปฐ  for web2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2" t="5445" r="9735" b="5669"/>
          <a:stretch/>
        </p:blipFill>
        <p:spPr bwMode="auto">
          <a:xfrm rot="5400000">
            <a:off x="2311039" y="-650854"/>
            <a:ext cx="4547329" cy="90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2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t="5445" r="80255" b="5669"/>
          <a:stretch/>
        </p:blipFill>
        <p:spPr bwMode="auto">
          <a:xfrm rot="5400000">
            <a:off x="4123775" y="-3906555"/>
            <a:ext cx="884472" cy="90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IT_center_CDD\ICONs\my icons\png\relax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954"/>
            <a:ext cx="981911" cy="9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9912" y="2444695"/>
            <a:ext cx="5112568" cy="1200329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lvl="0" indent="-285750">
              <a:buFont typeface="Courier New" pitchFamily="49" charset="0"/>
              <a:buChar char="o"/>
            </a:pP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ตอบข้อ 19.1 ก่อน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ว่า “มี” คน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อายุ 15 – 59 ปี หรือไม่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ตอบข้อ 19.2  ต่อ 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ถ้า “ไม่มี” ให้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ข้ามไปถามข้อ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  <a:p>
            <a:pPr lvl="0"/>
            <a:endParaRPr lang="th-TH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19.3 ให้กรอกจำนวนคนอายุ 15 – 59 ปี ที่สามารถอ่าน เขียนภาษาอังกฤษได้ ทุกคน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24744"/>
            <a:ext cx="849694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19  คนอายุ 15 – 59 ปี อ่าน เขียนภาษาไทย และคิดเลขอย่างง่ายได้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574" y="4739660"/>
            <a:ext cx="8648905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spc="-60" dirty="0">
                <a:latin typeface="Tahoma" pitchFamily="34" charset="0"/>
                <a:ea typeface="Tahoma" pitchFamily="34" charset="0"/>
                <a:cs typeface="Tahoma" pitchFamily="34" charset="0"/>
              </a:rPr>
              <a:t>อ่าน เขียน ภาษาไทย</a:t>
            </a:r>
            <a:r>
              <a:rPr lang="th-TH" sz="1600" spc="-60" dirty="0">
                <a:latin typeface="Tahoma" pitchFamily="34" charset="0"/>
                <a:ea typeface="Tahoma" pitchFamily="34" charset="0"/>
                <a:cs typeface="Tahoma" pitchFamily="34" charset="0"/>
              </a:rPr>
              <a:t>  เช่น  การอ่านฉลากยา สัญญากู้ยืมเงิน สัญญาซื้อขาย ป้ายโฆษณา </a:t>
            </a:r>
            <a:r>
              <a:rPr lang="th-TH" sz="1600" spc="-6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ป้าย</a:t>
            </a:r>
            <a:r>
              <a:rPr lang="th-TH" sz="1600" spc="-60" dirty="0">
                <a:latin typeface="Tahoma" pitchFamily="34" charset="0"/>
                <a:ea typeface="Tahoma" pitchFamily="34" charset="0"/>
                <a:cs typeface="Tahoma" pitchFamily="34" charset="0"/>
              </a:rPr>
              <a:t>จราจร </a:t>
            </a:r>
            <a:r>
              <a:rPr lang="th-TH" sz="1600" spc="-6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sz="1600" spc="-60" dirty="0">
                <a:latin typeface="Tahoma" pitchFamily="34" charset="0"/>
                <a:ea typeface="Tahoma" pitchFamily="34" charset="0"/>
                <a:cs typeface="Tahoma" pitchFamily="34" charset="0"/>
              </a:rPr>
              <a:t>ต้น</a:t>
            </a:r>
            <a:endParaRPr lang="en-US" sz="1600" spc="-6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คิดเลขอย่างง่าย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 เช่น  สามารถบวก ลบ จำนวนนับที่มีผลลัพธ์และตัวตั้งไม่เกิน 100,000 ได้ และสามารถคูณ หรือหารเลขไม่เกิน 2 หลักได้  เป็นต้น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อ่าน เขียนภาษาอังกฤษ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เช่น การอ่าน การเขียน การสื่อความ ในระดับเบื้องต้น เช่น ประโยคสนทนาทักทาย การใช้ประโยคบอกเล่า คำถามในชีวิตประจำวันได้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การอ่าน เขียนภาษาอังกฤษ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ไม่นำมารวมเป็นเกณฑ์ตัวชี้วัดนี้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0671" y="1269335"/>
            <a:ext cx="9174671" cy="4031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4</a:t>
            </a:r>
            <a:endParaRPr kumimoji="0" lang="en-US" sz="8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9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การมีงานทำและรายได้</a:t>
            </a:r>
            <a:endParaRPr kumimoji="0" lang="en-US" sz="9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</a:t>
            </a:r>
            <a:r>
              <a:rPr kumimoji="0" lang="en-US" sz="8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4 </a:t>
            </a:r>
            <a:r>
              <a:rPr kumimoji="0" lang="th-TH" sz="8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</a:t>
            </a:r>
            <a:endParaRPr kumimoji="0" lang="th-TH" sz="8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ตารางสมาชิก 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: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ชื่อ เพศ อายุ การศึกษา อาชีพ และความเกี่ยวข้องกับหัวหน้าครัวเรือน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ตารางสมาชิก 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: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เพิ่ม</a:t>
            </a:r>
          </a:p>
          <a:p>
            <a:pPr>
              <a:buFontTx/>
              <a:buChar char="-"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เลขประจำตัว 13 หลัก (ทุกคน)</a:t>
            </a:r>
          </a:p>
          <a:p>
            <a:pPr>
              <a:buFontTx/>
              <a:buChar char="-"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สถานะทางร่างกาย (ปกติ พิการ ป่วยเรื้อรัง)</a:t>
            </a:r>
          </a:p>
          <a:p>
            <a:pPr>
              <a:buFontTx/>
              <a:buChar char="-"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ช่วยเหลือตนเอง (ได้/ไม่ได้)</a:t>
            </a:r>
          </a:p>
          <a:p>
            <a:pPr>
              <a:buFontTx/>
              <a:buChar char="-"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ให้กรอกข้อมูลคนต่างด้าวที่อยู่อาศัย   ในครัวเรือน(ถ้ามี) เฉพาะหน้าตารางข้อมูลสมาชิกเท่านั้น</a:t>
            </a:r>
            <a:endParaRPr lang="th-TH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เปรียบเทียบ </a:t>
            </a:r>
            <a:r>
              <a:rPr lang="th-TH" sz="5400" b="1" dirty="0" err="1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จปฐ</a:t>
            </a:r>
            <a:r>
              <a:rPr lang="th-TH" sz="5400" b="1" dirty="0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. แผนฯ11 กับ แผนฯ12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จปฐ</a:t>
            </a:r>
            <a:r>
              <a:rPr lang="th-TH" sz="4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 แผนฯ 11</a:t>
            </a:r>
            <a:endParaRPr lang="th-TH" sz="40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จปฐ</a:t>
            </a:r>
            <a:r>
              <a:rPr lang="th-TH" sz="4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 แผนฯ 12</a:t>
            </a:r>
            <a:endParaRPr lang="th-TH" sz="40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78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05612"/>
              </p:ext>
            </p:extLst>
          </p:nvPr>
        </p:nvGraphicFramePr>
        <p:xfrm>
          <a:off x="251520" y="1052736"/>
          <a:ext cx="8640959" cy="34136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73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2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ตัวชี้วัด ปี 25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– 25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คนอายุ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15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59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ปี มีอาชีพและรายได้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คนอายุ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60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ปีขึ้นไป มีอาชีพและรายได้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รายได้เฉลี่ยของคนในครัวเรือนต่อปี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บาท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ครัวเรือนมีการเก็บออมเงิน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68923"/>
            <a:ext cx="6163867" cy="646331"/>
          </a:xfrm>
          <a:prstGeom prst="rect">
            <a:avLst/>
          </a:prstGeom>
          <a:solidFill>
            <a:srgbClr val="FF33C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4 :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การมีงานทำและรายได้ มี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4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1138" y="1196752"/>
            <a:ext cx="868134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20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 15–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มี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อาชีพและรายได้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138" y="4509120"/>
            <a:ext cx="8681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คนอายุ 15–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ปี ทุก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 ควรมี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การประกอบอาชีพและรายได้  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ยกเว้น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ผู้ที่กำลังศึกษาอย่างเดียว โดยไม่ได้ประกอบอาชีพ </a:t>
            </a: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คนพิการที่ไม่สามารถช่วยตนเองได้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Jakrapong\Desktop\แบบบ\แบบสอบถาม จปฐ  for web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5670" r="42557" b="5219"/>
          <a:stretch/>
        </p:blipFill>
        <p:spPr bwMode="auto">
          <a:xfrm rot="5400000">
            <a:off x="2695181" y="-2515765"/>
            <a:ext cx="3807723" cy="908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Users\Jakrapong\Desktop\ICONs\ใช้-human-pictos\png\business-man-standing-with-a-dollar-co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3968" y="1692091"/>
            <a:ext cx="4575219" cy="3724096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lvl="0" indent="-285750">
              <a:buFont typeface="Courier New" pitchFamily="49" charset="0"/>
              <a:buChar char="o"/>
            </a:pPr>
            <a:r>
              <a:rPr lang="th-TH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ตอบข้อ 20.1 ก่อนว่ามีคนอายุ 15 – 59 ปี หรือไม่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20.2  ต่อ ถ้าไม่มีให้ข้ามไปถามข้อ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th-T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คนอายุ 15 - 59 ปี ให้ยกเว้นผู้ที่กำลังศึกษาอย่างเดียวโดยไม่ได้ประกอบอาชีพ หรือคนพิการที่ไม่สามารถช่วยเหลือตนเองได้ 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th-TH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</a:t>
            </a:r>
            <a:r>
              <a:rPr lang="th-T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นี้ต้องการตรวจสอบดูว่าคนที่อยู่ในวัยกำลังแรงงานมีงานทำกี่คน และว่างงานกี่คน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th-TH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</a:t>
            </a:r>
            <a:r>
              <a:rPr lang="th-T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ไม่ให้จำนวนคน</a:t>
            </a:r>
            <a:r>
              <a:rPr lang="th-TH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อายุ 15 - 59 ปี</a:t>
            </a:r>
            <a:r>
              <a:rPr lang="th-T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คลาดเคลื่อน จึงควรตรวจสอบกับตารางข้อมูลสมาชิกในครัวเรือนที่อาศัยอยู่จริงในปีปัจจุบัน (ปีที่จัดเก็บข้อมูล) ด้วย โดยจำนวนคนในข้อ 20.1 นี้ ต้องไม่เกินจำนวนคนอายุ 15 - 59 ปี ในข้อ 19. 1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th-TH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</a:t>
            </a:r>
            <a:r>
              <a:rPr lang="th-T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ในข้อ 20.1 อาจจะน้อยกว่าข้อ 19.1 ได้  ถ้าครัวเรือนนี้มีคนอายุ 15 - 59 ปี ที่กำลังศึกษาอย่างเดียว โดยไม่ได้ประกอบอาชีพในข้อ 19.1 หรือครัวเรือนมีคนพิการที่ไม่สามารถช่วยเหลือตนเองได้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th-T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การประกอบอาชีพและมีรายได้ (การมีงานทำ) จะต้องมีทั้งอาชีพและรายได้ที่เกิดขึ้นจากการประกอบอาชีพนั้นทั้ง 2 องค์ประกอบควบคู่</a:t>
            </a:r>
            <a:r>
              <a:rPr lang="th-TH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184064"/>
            <a:ext cx="846365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 คนอายุ 15 – 59 ปี มีอาชีพและรายได้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56376" y="219076"/>
            <a:ext cx="902811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20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805" y="5694347"/>
            <a:ext cx="8679675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การประกอบอาชีพและมีรายได้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การทำงานที่เป็นงานประจำทั้งที่อยู่ภายในครัวเรือน และ/หรือนอกครัวเรือน โดยมีรายได้ที่เกิดจากการทำงานดังกล่าว ทั้งในลักษณะรายวัน รายสัปดาห์ รายเดือน รายชิ้นงาน หรืองานเหมา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4005064"/>
            <a:ext cx="3960440" cy="1384995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20.2 ให้ระบุจำนวนคนที่ไม่ได้ประกอบอาชีพและมีรายได้ (ไม่มีงานทำ) ในข้อ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20.2 เป็น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 กลุ่ม กลุ่มที่ 1 คนที่ไม่มีอาชีพและรายได้ กับ กลุ่มที่ 2 คนที่ไม่มีอาชีพแต่มีรายได้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20.3 ให้ระบุจำนวนคนตามข้อ 20.2 ที่มีความสมัครใจที่จะประกอบอาชีพ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1052736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21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 60 ปีขึ้น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ไป มี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อาชีพและรายได้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460" y="4581128"/>
            <a:ext cx="8700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คนอายุ 6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ปีขึ้น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ไปทุกคน ได้มีการ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ประกอบอาชีพและมีรายได้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ยกเว้นคนพิการที่ไม่สามารถช่วยเหลือตนเองได้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Jakrapong\Desktop\แบบบ\แบบสอบถาม จปฐ  for web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5" t="5670" r="7506" b="5219"/>
          <a:stretch/>
        </p:blipFill>
        <p:spPr bwMode="auto">
          <a:xfrm rot="5400000">
            <a:off x="3296147" y="-1824203"/>
            <a:ext cx="2568616" cy="908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5670" r="81576" b="5219"/>
          <a:stretch/>
        </p:blipFill>
        <p:spPr bwMode="auto">
          <a:xfrm rot="5400000">
            <a:off x="4083450" y="-3799872"/>
            <a:ext cx="994010" cy="908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Jakrapong\Desktop\ICONs\ใช้-human-pictos\png\standing-businessman-with-money-bills-around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0018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7187" y="1732452"/>
            <a:ext cx="4572000" cy="3323987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th-TH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ตอบข้อ 21.1 ก่อนว่ามีคนอายุ 60 ปีขึ้นไป หรือไม่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21.2  ต่อ ถ้าไม่มีให้ข้ามไปถามข้อ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คนอายุ 60 ปีขึ้นไปไม่นับรวมคนพิการที่ไม่สามารถช่วยเหลือตนเองได้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เพื่อไม่ให้จำนวน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คนอายุ 60 ปีขึ้นไป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คลาดเคลื่อน จึงควรตรวจสอบกับตารางข้อมูลสมาชิกในครัวเรือนที่อาศัยอยู่จริงในปีปัจจุบัน (ปีที่จัดเก็บข้อมูล) ด้วย โดยจำนวนคนในข้อ 21.1 นี้ ต้องไม่เกินจำนวนคนอายุ 60 ปี ขึ้นไป ในข้อ 27.1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จำนวนในข้อ 21.1 อาจจะน้อยกว่าข้อ 27.1 ได้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ถ้าครัวเรือน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นี้มีคนอายุ 60 ปีขึ้นไปที่พิการ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สามารถช่วยเหลือตนเองได้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การประกอบอาชีพและมีรายได้ (การมีงานทำ) จะต้องมีทั้งอาชีพและรายได้ที่เกิดขึ้นจากการประกอบอาชีพนั้น ทั้ง 2 องค์ประกอบควบคู่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7" y="1259468"/>
            <a:ext cx="8535659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  คนอายุ 60 ปีขึ้นไป มีอาชีพและรายได้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56376" y="242748"/>
            <a:ext cx="902811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20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3861048"/>
            <a:ext cx="3963659" cy="1169551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21.2 ให้ระบุจำนวนคนที่ไม่มีงานทำในข้อ 21.2 เป็น 2 กลุ่ม กลุ่มที่ 1 คนที่ไม่มีอาชีพและรายได้ กับ กลุ่มที่ 2 คนที่ไม่มีอาชีพแต่มีรายได้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21.3 ให้ระบุจำนวนคนตามข้อ 21.2 ที่มีความความสมัครใจที่จะประกอบอาชีพ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805" y="5427801"/>
            <a:ext cx="8751683" cy="116955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การประกอบอาชีพและมีรายได้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(การมีงานทำ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จะต้อง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มีทั้งอาชีพและรายได้ที่เกิดขี้นจากการประกอบอาชีพนั้น 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ทั้ง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 องค์ประกอบควบคู่กัน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ให้ระบุจำนวนคนที่ไม่ได้ประกอบอาชีพและมีรายได้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(ไม่มีงานทำ) เป็น 2 กลุ่ม ดังนี้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- กลุ่มที่ 1 คนที่ไม่มีอาชีพและรายได้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กลุ่มที่ 2 คนที่ไม่มีอาชีพแต่มีรายได้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ความสมัครใจที่จะประกอบอาชีพ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ให้ระบุจำนวนคนอายุ 60 ปีเต็มขึ้นไป ที่สมัครใจจะประกอบอาชีพ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1268760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</a:t>
            </a:r>
            <a:r>
              <a:rPr lang="en-US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4000" b="1" u="sng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รายได้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เฉลี่ย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ของคน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ในครัวเรือนต่อปี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730" y="4077072"/>
            <a:ext cx="8705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คนใน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ครัวเรือนมีรายได้เพื่อการดำรงชีวิตที่เหมาะสม เพียงพอ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รายได้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ทั้งหมดนี้เป็น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รายได้ทั้ง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ที่เป็นตัวเงินและรายได้ที่เกิด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</a:t>
            </a:r>
          </a:p>
          <a:p>
            <a:pPr lvl="0"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ทำ การ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ปลูก การ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เลี้ยง และการหาไว้กิน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เอง</a:t>
            </a:r>
          </a:p>
          <a:p>
            <a:pPr lvl="0"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แล้ว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คำนวณเป็นจำนวนเงิน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และคน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ในครัวเรือนสามารถเข้าถึงแหล่งเงินทุนได้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730" y="2852936"/>
            <a:ext cx="8705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(รายได้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จากการสอบถามนี้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เกี่ยวข้องกับเรื่องภาษีแต่อย่าง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ใด”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Jakrapong\Desktop\แบบบ\แบบสอบถาม จปฐ  for web2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5451" r="9416" b="5888"/>
          <a:stretch/>
        </p:blipFill>
        <p:spPr bwMode="auto">
          <a:xfrm rot="5400000">
            <a:off x="1531740" y="-1374951"/>
            <a:ext cx="608052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Jakrapong\Desktop\ICONs\my icons\png\money-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26" y="44624"/>
            <a:ext cx="963369" cy="96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8010" y="5157192"/>
            <a:ext cx="8816478" cy="1569660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วิธีคิดรายได้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 ให้คิดจากรายได้ทั้งหมดของทุกคนในครัวเรือน  โดยแยกเป็น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รายได้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จากอาชีพหลัก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รายได้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จากอาชีพรอง  อาชีพเสริม 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รายได้</a:t>
            </a:r>
            <a:r>
              <a:rPr lang="th-TH" sz="1600" spc="-70" dirty="0">
                <a:latin typeface="Tahoma" pitchFamily="34" charset="0"/>
                <a:ea typeface="Tahoma" pitchFamily="34" charset="0"/>
                <a:cs typeface="Tahoma" pitchFamily="34" charset="0"/>
              </a:rPr>
              <a:t>อื่น ๆ เช่น ลูกหลานส่งเงิน</a:t>
            </a:r>
            <a:r>
              <a:rPr lang="th-TH" sz="16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 ค่า</a:t>
            </a:r>
            <a:r>
              <a:rPr lang="th-TH" sz="1600" spc="-70" dirty="0">
                <a:latin typeface="Tahoma" pitchFamily="34" charset="0"/>
                <a:ea typeface="Tahoma" pitchFamily="34" charset="0"/>
                <a:cs typeface="Tahoma" pitchFamily="34" charset="0"/>
              </a:rPr>
              <a:t>เช่า ดอกเบี้ยเงินฝาก เงินปันผลหุ้น/สหกรณ์ บำนาญ เบี้ยยังชีพ ฯลฯ</a:t>
            </a:r>
            <a:endParaRPr lang="en-US" sz="1600" spc="-7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รายได้</a:t>
            </a:r>
            <a:r>
              <a:rPr lang="th-TH" sz="1600" spc="-7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ที่เกิดจากการทำ การปลูก </a:t>
            </a:r>
            <a:r>
              <a:rPr lang="th-TH" sz="16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600" spc="-70" dirty="0">
                <a:latin typeface="Tahoma" pitchFamily="34" charset="0"/>
                <a:ea typeface="Tahoma" pitchFamily="34" charset="0"/>
                <a:cs typeface="Tahoma" pitchFamily="34" charset="0"/>
              </a:rPr>
              <a:t>เลี้ยงและการหาไว้กินเอง แล้วคิดคำนวณเป็นจำนวน</a:t>
            </a:r>
            <a:r>
              <a:rPr lang="th-TH" sz="16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 รายได้</a:t>
            </a:r>
            <a:r>
              <a:rPr lang="th-TH" sz="1600" spc="-7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ในที่นี้ </a:t>
            </a:r>
            <a:r>
              <a:rPr lang="th-TH" sz="16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ไม่</a:t>
            </a:r>
            <a:r>
              <a:rPr lang="th-TH" sz="1600" spc="-70" dirty="0">
                <a:latin typeface="Tahoma" pitchFamily="34" charset="0"/>
                <a:ea typeface="Tahoma" pitchFamily="34" charset="0"/>
                <a:cs typeface="Tahoma" pitchFamily="34" charset="0"/>
              </a:rPr>
              <a:t>นับรวม</a:t>
            </a:r>
            <a:r>
              <a:rPr lang="th-TH" sz="16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เงินกู้หรือ</a:t>
            </a:r>
            <a:r>
              <a:rPr lang="th-TH" sz="1600" spc="-70" dirty="0">
                <a:latin typeface="Tahoma" pitchFamily="34" charset="0"/>
                <a:ea typeface="Tahoma" pitchFamily="34" charset="0"/>
                <a:cs typeface="Tahoma" pitchFamily="34" charset="0"/>
              </a:rPr>
              <a:t>เงินยืม</a:t>
            </a:r>
            <a:endParaRPr lang="en-US" sz="1600" spc="-7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8472" y="1916832"/>
            <a:ext cx="4572000" cy="3046988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นี้เป็นข้อที่เก็บข้อมูลได้ยากมากที่สุด เพราะครัวเรือนต่าง ๆ  มักไม่บอกความ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จริง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ต้องมีการคำนวณผลผลิตที่หามาได้ เก็บไว้ การทำ การปลูก หรือการเลี้ยงไว้กินเอง ออกมาเป็นตัวเงินทั้งหมดตลอดทั้ง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อย่า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ลืมว่าข้อนี้  เป็นการถามรายได้ทั้งปี ถ้ารายได้เป็นเดือน ต้องคูณด้วย 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  <a:p>
            <a:pPr marL="285750" indent="-285750">
              <a:buFont typeface="Courier New" pitchFamily="49" charset="0"/>
              <a:buChar char="o"/>
            </a:pPr>
            <a:endParaRPr lang="th-TH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นำรายได้ทั้งหมดมาหารด้วยจำนวนคนในครัวเรือนทั้งหมด ซึ่งจะทำให้ทราบ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รายได้เฉลี่ย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ต่อคนต่อปี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271" y="1124744"/>
            <a:ext cx="852120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 รายได้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เฉลี่ยของคนในครัวเรือนต่อปี</a:t>
            </a:r>
            <a:endParaRPr lang="en-US" sz="1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0312" y="177264"/>
            <a:ext cx="151836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21 - 23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Jakrapong\Desktop\แบบบ\แบบสอบถาม จปฐ  for web2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5669" r="33791" b="5669"/>
          <a:stretch/>
        </p:blipFill>
        <p:spPr bwMode="auto">
          <a:xfrm rot="5400000">
            <a:off x="2420334" y="-2356378"/>
            <a:ext cx="430333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IT_center_CDD\ICONs\ใช้-human-pictos\png\descending-money-arrow-graphic-and-a-businessma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92" y="63956"/>
            <a:ext cx="1123091" cy="11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4504471"/>
            <a:ext cx="8640959" cy="206210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รายจ่าย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"รายจ่ายของครัวเรือนที่จ่ายไปในรอบปีที่ผ่านมา” ได้แก่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รายจ่าย</a:t>
            </a:r>
            <a:r>
              <a:rPr lang="th-TH" sz="16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ที่เป็นต้นทุนการผลิต เช่น ค่าพันธุ์พืช/สัตว์ ค่าใช้จ่ายเกี่ยวกับ</a:t>
            </a:r>
            <a:r>
              <a:rPr lang="th-TH" sz="1600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สารเคมี (</a:t>
            </a:r>
            <a:r>
              <a:rPr lang="th-TH" sz="16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ปุ๋ย ยาฆ่าแมลง ฯลฯ) ค่าจ้าง/ค่าแรง/ค่าเช่า ค่าเครื่องจักรต่าง ๆ ค่าน้ำมัน  และอื่นๆ</a:t>
            </a:r>
            <a:endParaRPr lang="en-US" sz="1600" spc="-5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รายจ่าย</a:t>
            </a:r>
            <a:r>
              <a:rPr lang="th-TH" sz="16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ในการอุปโภคบริโภคที่จำเป็น ได้แก่ ค่าอาหาร เสื้อผ้าที่อยู่อาศัย ค่ายา/รักษาพยาบาล ค่าใช้จ่ายด้านการศึกษา ค่าเดินทาง ค่าน้ำ ค่าไฟฟ้า และค่าใช้จ่ายส่วนบุคคล (สบู่ ยาสีฟัน ฯลฯ) เป็นต้น </a:t>
            </a:r>
            <a:endParaRPr lang="en-US" sz="1600" spc="-5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รายจ่าย</a:t>
            </a:r>
            <a:r>
              <a:rPr lang="th-TH" sz="16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ในการอุปโภคบริโภคที่ไม่จำเป็น ได้แก่ ค่าบันเทิง  หวย การพนัน บุหรี่ เหล้า    ยาดอง น้ำอัดลม ขนมกินเล่น  สินค้าฟุ่มเฟือย  และอื่น ๆ  เป็นต้น</a:t>
            </a:r>
            <a:endParaRPr lang="en-US" sz="1600" spc="-5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รายจ่าย</a:t>
            </a:r>
            <a:r>
              <a:rPr lang="th-TH" sz="16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ในการชำระหนี้สิน</a:t>
            </a:r>
            <a:endParaRPr lang="en-US" sz="1600" spc="-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9951" y="1700808"/>
            <a:ext cx="4752527" cy="1384995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นี้ต้องการทราบว่า "แต่ละครัวเรือนมีรายจ่ายในด้านต่างๆ เป็นอย่างไร “เพื่อใช้ประกอบการวางแผนการใช้จ่าย การลงทุน และการเก็บออมของครัวเรือนได้ นอกจากนี้ยังทำให้ทราบถึงค่าใช้จ่ายที่สามารถนำมาแปลงเป็นเงินออมได้ เช่น ค่าบุหรี่ ค่าเหล้า ค่ายาดอง ค่าหวย ฯลฯ หากลด ละ เลิก สิ่งเหล่านี้ก็จะทำให้มีเงินเหลือเพื่อการเก็บออมได้           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734" y="1043444"/>
            <a:ext cx="388426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22.2  รายจ่ายของครัวเรือน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Jakrapong\Desktop\แบบบ\แบบสอบถาม จปฐ  for web2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5" t="5669" r="8142" b="5669"/>
          <a:stretch/>
        </p:blipFill>
        <p:spPr bwMode="auto">
          <a:xfrm rot="5400000">
            <a:off x="3623339" y="-2667725"/>
            <a:ext cx="189732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2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5669" r="79761" b="5669"/>
          <a:stretch/>
        </p:blipFill>
        <p:spPr bwMode="auto">
          <a:xfrm rot="5400000">
            <a:off x="4096168" y="-4073641"/>
            <a:ext cx="95166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Jakrapong\Desktop\แบบบ\แบบสอบถาม จปฐ  for web3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5" t="5670" r="42103" b="6150"/>
          <a:stretch/>
        </p:blipFill>
        <p:spPr bwMode="auto">
          <a:xfrm rot="5400000">
            <a:off x="3170783" y="-672012"/>
            <a:ext cx="2838439" cy="9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IT_center_CDD\ICONs\ใช้-human-pictos\png\up-arrow-of-money-incomes-and-business-ma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54" y="116632"/>
            <a:ext cx="866438" cy="8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9952" y="1801048"/>
            <a:ext cx="4680520" cy="2062103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ขีดเครื่องหมาย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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เฉพาะแหล่งเงินทุนที่ขอกู้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 ตามข้อ 22.3.1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) –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แล้ว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จึงตอบต่อในข้อ 22.3.2 ว่าครัวเรือนได้รับเงินกู้เพียงพอ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หรือไม่</a:t>
            </a:r>
          </a:p>
          <a:p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หาก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ครัวเรือนไม่ได้ขอกู้เงินจากแหล่งใดๆ ไม่ต้องตอบข้อนี้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983070"/>
            <a:ext cx="8496944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22.3 การเข้าถึงแหล่ง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เงินทุน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h-TH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</a:t>
            </a:r>
            <a:r>
              <a:rPr lang="th-TH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นี้ให้ครัวเรือนตอบเฉพาะแหล่งเงินทุนที่ขอกู้ตามข้อ 22.3.1  </a:t>
            </a:r>
            <a:r>
              <a:rPr 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-9)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h-TH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แล้ว</a:t>
            </a:r>
            <a:r>
              <a:rPr lang="th-TH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จึงตอบในข้อ 22.3.2 ว่าครัวเรือนได้รับเงินกู้เพียงพอหรือไม่ หากครัวเรือนไม่ได้ขอกู้เงินจากแหล่งใดๆ ไม่ต้องตอบข้อ</a:t>
            </a:r>
            <a:r>
              <a:rPr lang="th-TH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นี้</a:t>
            </a:r>
            <a:r>
              <a:rPr lang="th-TH" sz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5565338"/>
            <a:ext cx="864096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การเข้าถึงแหล่งเงินทุน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คือ สามารถขอกู้เงินและได้รับเงินทุนในแหล่งเงินทุนต่าง ๆ ต่อไปนี้ กลุ่มออมทรัพย์เพื่อการผลิต สหกรณ์ ธนาคารเพื่อการเกษตรและสหกรณ์ ธนาคารออมสิน ธนาคารกรุงไทย ธนาคารอิสลาม ธนาคาร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SME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ธนาคารพาณิชย์อื่นๆ สถาบันการเงิน ที่ให้การสนับสนุนสินเชื่อภาคอุตสาหกรรม ร้านค้า พ่อค้า แม่ค้า นายทุน เงินทุนหมุนเวียนจากทางราชการ เป็น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Jakrapong\Desktop\แบบบ\แบบสอบถาม จปฐ  for web3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5671" r="80295" b="6639"/>
          <a:stretch/>
        </p:blipFill>
        <p:spPr bwMode="auto">
          <a:xfrm rot="5400000">
            <a:off x="4154288" y="-3756453"/>
            <a:ext cx="908098" cy="89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3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1" t="5671" r="9415" b="5575"/>
          <a:stretch/>
        </p:blipFill>
        <p:spPr bwMode="auto">
          <a:xfrm rot="5400000">
            <a:off x="3346525" y="-2043936"/>
            <a:ext cx="2414441" cy="91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IT_center_CDD\ICONs\ใช้-human-pictos\png\prisoner-man-with-money-fetter-and-bal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1079128" cy="107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5445224"/>
            <a:ext cx="8568952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1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หนี้</a:t>
            </a:r>
            <a:r>
              <a:rPr lang="th-TH" sz="1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นอกระบบ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หนี้ที่กู้ยืมจากบุคคลและสถาบันต่างๆที่ไม่ใช่ธนาคารหรือสถาบันการเงินที่ถูกต้องตามกฎหมาย เช่น นายทุน พ่อค้า หรือกลุ่มบุคคลที่ปล่อยเงินกู้ดอกเบี้ยสูงกว่าที่กฎหมายกำหนด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9952" y="1772816"/>
            <a:ext cx="4680520" cy="1077218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ตอบให้ครบทั้งข้อ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22.4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1) หนี้ผ่านสถาบันการเงิน </a:t>
            </a: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22.4 2)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หนี้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นอก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ระบบ</a:t>
            </a:r>
          </a:p>
          <a:p>
            <a:pPr lvl="0"/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259468"/>
            <a:ext cx="363743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22. 4 หนี้สินของครัวเรือน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เปรียบเทียบ </a:t>
            </a:r>
            <a:r>
              <a:rPr lang="th-TH" sz="5400" b="1" dirty="0" err="1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จปฐ</a:t>
            </a:r>
            <a:r>
              <a:rPr lang="th-TH" sz="5400" b="1" dirty="0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. แผนฯ11 กับ แผนฯ12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จปฐ</a:t>
            </a:r>
            <a:r>
              <a:rPr lang="th-TH" sz="4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 แผนฯ 11</a:t>
            </a:r>
            <a:endParaRPr lang="th-TH" sz="40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35046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ตัวชี้วัด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: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5 หมวด 30 ตัวชี้วัด</a:t>
            </a:r>
          </a:p>
          <a:p>
            <a:pPr marL="0" indent="0">
              <a:buNone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หมวด 1 สุขภาพ 7 ตัวชี้วัด</a:t>
            </a:r>
          </a:p>
          <a:p>
            <a:pPr marL="0" indent="0">
              <a:buNone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หมวด 2 ที่อยู่อาศัย 8 ตัวชี้วัด</a:t>
            </a:r>
          </a:p>
          <a:p>
            <a:pPr marL="0" indent="0">
              <a:buNone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หมวด 3 การศึกษา 5 ตัวชี้วัด</a:t>
            </a:r>
          </a:p>
          <a:p>
            <a:pPr marL="0" indent="0">
              <a:buNone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หมวด 4 รายได้ 4 ตัวชี้วัด</a:t>
            </a:r>
          </a:p>
          <a:p>
            <a:pPr marL="0" indent="0">
              <a:buNone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หมวด 5 ปลูกฝังค่านิยมไทย 6 ตัวชี้วัด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จปฐ</a:t>
            </a:r>
            <a:r>
              <a:rPr lang="th-TH" sz="4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 แผนฯ 12</a:t>
            </a:r>
            <a:endParaRPr lang="th-TH" sz="40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ตัวชี้วัด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: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5 หมวด 31 ตัวชี้วัด</a:t>
            </a:r>
          </a:p>
          <a:p>
            <a:pPr marL="0" lvl="0" indent="0">
              <a:buNone/>
            </a:pPr>
            <a:r>
              <a:rPr lang="th-TH" sz="2800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หมวด 1 </a:t>
            </a: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สุขภาพ </a:t>
            </a:r>
            <a:r>
              <a:rPr lang="th-TH" sz="2800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7 </a:t>
            </a: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ตัวชี้วัด (เหมือนเดิม)</a:t>
            </a:r>
            <a:endParaRPr lang="th-TH" sz="2800" dirty="0">
              <a:solidFill>
                <a:prstClr val="black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0" lvl="0" indent="0">
              <a:buNone/>
            </a:pPr>
            <a:r>
              <a:rPr lang="th-TH" sz="2800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หมวด 2 </a:t>
            </a: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สภาพแวดล้อม 7 ตัวชี้วัด (โยก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2800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         ครอบครัวอบอุ่นไปไว้หมวด 5)</a:t>
            </a:r>
            <a:endParaRPr lang="th-TH" sz="2800" dirty="0">
              <a:solidFill>
                <a:prstClr val="black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0" lvl="0" indent="0">
              <a:buNone/>
            </a:pP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หมวด </a:t>
            </a:r>
            <a:r>
              <a:rPr lang="th-TH" sz="2800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3 การศึกษา 5 </a:t>
            </a: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ตัวชี้วัด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2800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         (เหมือนเดิม)</a:t>
            </a:r>
            <a:endParaRPr lang="th-TH" sz="2800" dirty="0">
              <a:solidFill>
                <a:prstClr val="black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0" lvl="0" indent="0">
              <a:buNone/>
            </a:pP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หมวด </a:t>
            </a:r>
            <a:r>
              <a:rPr lang="th-TH" sz="2800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4 </a:t>
            </a: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การมีงานทำและรายได้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          4 ตัวชี้วัด (เหมือนเดิม)</a:t>
            </a:r>
            <a:endParaRPr lang="th-TH" sz="2800" dirty="0">
              <a:solidFill>
                <a:prstClr val="black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0" lvl="0" indent="0">
              <a:buNone/>
            </a:pP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หมวด </a:t>
            </a:r>
            <a:r>
              <a:rPr lang="th-TH" sz="2800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5 </a:t>
            </a: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ค่านิยม 8 </a:t>
            </a:r>
            <a:r>
              <a:rPr lang="th-TH" sz="2800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ตัวชี้วัด</a:t>
            </a:r>
          </a:p>
          <a:p>
            <a:pPr marL="0" indent="0">
              <a:buNone/>
            </a:pPr>
            <a:endParaRPr lang="th-TH" sz="28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48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1268760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23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ครัวเรือนมีการเก็บ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ออมเงิน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3" y="4010288"/>
            <a:ext cx="8712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ครัวเรือนควรมี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การเก็บออม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</a:t>
            </a:r>
          </a:p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โดยการ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นำรายได้ที่เหลือจากการใช้จ่ายในการอุปโภค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บริโภค</a:t>
            </a:r>
          </a:p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การกันรายได้ส่วนหนึ่งมาเก็บไว้เพื่อใช้จ่ายในยาม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เจ็บป่วย</a:t>
            </a:r>
          </a:p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มีเหตุฉุกเฉิน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เกิดขึ้น หรือ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เมื่อแก่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ชรา หรือ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เพื่อใช้จ่ายในกิจการอื่นใดที่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สมควร ทั้ง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ในรูปแบบที่เป็นเงินสด หรือทรัพย์สินต่าง ๆ 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Jakrapong\Desktop\แบบบ\แบบสอบถาม จปฐ  for web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5669" r="7188" b="5669"/>
          <a:stretch/>
        </p:blipFill>
        <p:spPr bwMode="auto">
          <a:xfrm rot="5400000">
            <a:off x="1483005" y="-1207660"/>
            <a:ext cx="6189061" cy="913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Jakrapong\Desktop\ICONs\ใช้-human-pictos\png\businessman-saving-money-in-a-piggy-box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4274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136067"/>
            <a:ext cx="8612858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  ครัวเรือนมีการออมเงิน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0352" y="230303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</a:t>
            </a:r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  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2132856"/>
            <a:ext cx="5372498" cy="1508105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23.1 หากครัวเรือนมีการออมเงินให้ขีดเครื่องหมาย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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ใน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ประเภท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ต่างๆ ของการออมเงิน </a:t>
            </a: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หาก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ไม่มีการออมเงินให้ขีดเครื่องหมาย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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     ไม่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มีการออม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</a:t>
            </a:r>
          </a:p>
          <a:p>
            <a:pPr lvl="0"/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23.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หากครัวเรือนมีการออม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เงินตามข้อ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23.1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ให้ระบุจำนวนเงินรวม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5355793"/>
            <a:ext cx="8712968" cy="116955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การเก็บออมเงิน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การนำรายได้ที่เหลือจากการใช้จ่ายในการอุปโภค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บริโภคหรือ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การกันรายได้ส่วนหนึ่งมาเก็บไว้เพื่อใช้จ่ายในยามเจ็บป่วย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มีเหตุฉุกเฉินเกิดขึ้น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เมื่อแก่ชรา หรือเพื่อใช้จ่ายในกิจการอื่นใดที่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สมควร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ทั้งในรูปแบบที่เป็นเงินสด หรือทรัพย์สิน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ต่างๆ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เช่น เงินสดที่เก็บออมไว้เอง เงินฝาก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ธนาคาร เงิน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ฝากกลุ่มออมทรัพย์เพื่อการผลิต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ฝากกลุ่ม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สัจจะ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เงินฝากสหกรณ์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ฝากกองทุน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หมู่บ้าน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เงินฝากกองทุน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ต่างๆ การ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ทำประกันชีวิต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ซื้อพันธบัตร การซื้อทองคำ การซื้อ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บ้านหรือ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การซื้อที่ดิน เป็นต้น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23928" y="245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6296" y="2708936"/>
            <a:ext cx="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26115" y="1120963"/>
            <a:ext cx="9155825" cy="432426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5</a:t>
            </a:r>
            <a:endParaRPr kumimoji="0" lang="en-US" sz="8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ค่านิยม</a:t>
            </a:r>
            <a:endParaRPr kumimoji="0" lang="en-US" sz="115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 8 ตัวชี้วัด</a:t>
            </a:r>
            <a:endParaRPr kumimoji="0" lang="th-TH" sz="8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576013"/>
              </p:ext>
            </p:extLst>
          </p:nvPr>
        </p:nvGraphicFramePr>
        <p:xfrm>
          <a:off x="251520" y="980725"/>
          <a:ext cx="8496944" cy="48965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4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ตัวชี้วัด ปี 25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– 25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-2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คนในครัวเรือนไม่ดื่มสุรา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คนในครัวเรือนไม่สูบบุหรี่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คนอายุ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6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ปีขึ้นไป ปฏิบัติกิจกรรมทางศาสนาอย่างน้อยสัปดาห์ละ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1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ครั้ง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27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ผู้สูงอายุ ได้รับการดูแลจากครอบครัว ชุมชน ภาครัฐ หรือภาคเอกชน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ผู้พิการ ได้รับการดูแลจากครอบครัว ชุมชน ภาครัฐ หรือภาคเอกชน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ผู้ป่วยโรคเรื้อรัง ได้รับการดูแลจากครอบครัว ชุมชน ภาครัฐ หรือภาคเอกชน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ครัวเรือนมีส่วนร่วมทำกิจกรรมสาธารณะเพื่อประโยชน์ของชุมชน หรือท้องถิ่น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ครอบครัวมีความอบอุ่น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118373"/>
            <a:ext cx="4219425" cy="646331"/>
          </a:xfrm>
          <a:prstGeom prst="rect">
            <a:avLst/>
          </a:prstGeom>
          <a:solidFill>
            <a:srgbClr val="FF33C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5 :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ค่านิยม มี 8 ตัวชี้วัด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076" y="1268760"/>
            <a:ext cx="87084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24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ในครัวเรือนไม่ดื่มสุรา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076" y="3861048"/>
            <a:ext cx="8708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คนในครัวเรือนทุก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คนไม่ควรดื่มสุรา</a:t>
            </a: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เพราะโทษ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ของการดื่ม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สุรา มีอยู่หลายประการอันได้แก่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ให้คนติดสุราอาจเสียชีวิตด้วยโรคหัวใจวาย มะเร็งกระเพาะ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อาหาร ตับแข็ง          และ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เส้นเลือดในสมองแตก คนเมาที่ขับรถจะขาดการควบคุม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สติสัมปชัญญะ         ทำ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ให้เกิด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อุบัติเหตุ หญิง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มีครรภ์อาจแท้งลูก หรือเด็กที่คลอดออกมาจะมีร่างกายสติปัญญาที่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บกพร่อง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รวมทั้ง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การดื่มสุราทำให้เกิดปัญหาต่อ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ตนเอง ครอบครัวและ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สังคม  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Jakrapong\Desktop\แบบบ\แบบสอบถาม จปฐ  for web3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5670" r="9734" b="5445"/>
          <a:stretch/>
        </p:blipFill>
        <p:spPr bwMode="auto">
          <a:xfrm rot="5400000">
            <a:off x="1539435" y="-1439263"/>
            <a:ext cx="606513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40352" y="188640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25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1920" y="2132856"/>
            <a:ext cx="5012458" cy="2862322"/>
          </a:xfrm>
          <a:prstGeom prst="rect">
            <a:avLst/>
          </a:prstGeom>
          <a:solidFill>
            <a:schemeClr val="bg2"/>
          </a:solidFill>
          <a:ln w="38100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ทุก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คนในครัวเรือนต้องไม่ดื่มสุรา หากคนใดคนหนึ่งดื่ม ถือว่าไม่ผ่านเกณฑ์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หากมีคนในครัวเรือนดื่มสุรา ให้สอบถามเพิ่มเติมว่าผู้ที่ดื่มสุราเป็นผู้ที่หารายได้หลักให้กับครัวเรือน หรือไม่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คนที่ดื่มสุรา จะเป็นต้นเหตุให้เกิดโรคต่าง ๆ มากมายหลายชนิด ทำให้เกิดอุบัติเหตุ ทำให้เกิดปัญหาต่อตนเอง ครอบครัว และสังคม และผิดศีลธรรมด้วย จึงมีความจำเป็นที่ทุกคน และ ทุกภาคส่วน ต้องช่วยกันรณรงค์ให้คนไทยไม่ดื่มสุรา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5520134"/>
            <a:ext cx="8612858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นิยาม</a:t>
            </a:r>
          </a:p>
          <a:p>
            <a:pPr lvl="0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ดื่มสุรา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ไม่มีการดื่มเครื่องดื่มที่มีแอลกอฮอล์ผสมอยู่ เช่น  สุรา  เบียร์  ไวน์ ยาดอง กระแช่  สาโท หรือที่ผลิตจากผัก  หรือผลไม้  เช่น มันฝรั่ง  ข้าว  น้ำองุ่น โดยการนำวัตถุดิบดังกล่าว มาหมักและเติมยีสต์ลงไป  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Jakrapong\Desktop\ICONs\Home\png\no-drinkin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64" y="188640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1187460"/>
            <a:ext cx="8540849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24  คนในครัวเรือนไม่ดื่มสุรา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212976"/>
            <a:ext cx="8712968" cy="3384376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8237" y="1052736"/>
            <a:ext cx="868424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25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ในครัวเรือนไม่สูบบุหรี่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3429000"/>
            <a:ext cx="83529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คนในครัวเรือนทุกคน ไม่ควรสูบบุหรี่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ยาสูบหรือยามวน </a:t>
            </a:r>
          </a:p>
          <a:p>
            <a:pPr algn="thaiDist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เพราะ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โทษของการสูบ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บุหรี่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มีอยู่หลายประการอันได้แก่ 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ให้เสื่อมสมรรถภาพทางเพศ ฟันเหลือง ตาแดง เล็บ</a:t>
            </a: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เขียว มี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กลิ่นตัวและกลิ่นปาก</a:t>
            </a: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รุนแรง  ส่ง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ผลร้ายต่อคนรอบข้าง เป็นมะเร็งช่องปากรวมถึงฟันและลิ้น เป็นมะเร็งหลอดลมและหลอดอาหาร มะเร็งกล่องเสียง  มะเร็งปอด มีโอกาสเป็นโรคมากกว่าผู้ที่ไม่สูบถึง 20 เท่า </a:t>
            </a: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ถุง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ลมโป่งพองจนไม่สามารถหดตัวกลับได้ มีผลทำให้หายใจติดขัด หอบ จนถึงตาย</a:t>
            </a: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         เป็น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โรคกระเพาะอาหารเป็นแผล โรคตับ</a:t>
            </a: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แข็ง โรค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ปริ</a:t>
            </a: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ทันต์ โรค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โพรงกระดูก</a:t>
            </a: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อักเสบ                โรค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ความดันโลหิตสูง ประสาทในการรับรสแย่</a:t>
            </a: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ลง และ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มีอาการไอเรื้อรังมีเสมหะ</a:t>
            </a: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มาก          บางครั้ง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ไอถี่มากจนไม่สามารถนอนหลับได้  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นอกจากนี้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ยังทำให้บุคคลข้างเคียงได้รับ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อันตรายไปด้วย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Jakrapong\Desktop\แบบบ\แบบสอบถาม จปฐ  for web3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5961" r="56328" b="4718"/>
          <a:stretch/>
        </p:blipFill>
        <p:spPr bwMode="auto">
          <a:xfrm rot="5400000">
            <a:off x="3169141" y="-2689876"/>
            <a:ext cx="2806263" cy="91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5936" y="2599744"/>
            <a:ext cx="4824536" cy="1477328"/>
          </a:xfrm>
          <a:prstGeom prst="rect">
            <a:avLst/>
          </a:prstGeom>
          <a:solidFill>
            <a:schemeClr val="bg2"/>
          </a:solidFill>
          <a:ln w="28575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ทุก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คนในครัวเรือนต้องไม่สูบบุหรี่ หากคนใดคนหนึ่งสูบ ถือว่าไม่ผ่านเกณฑ์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หากมีคนในครัวเรือนสูบบุหรี่ ให้สอบถามเพิ่มเติมว่าผู้ที่สูบบุหรี่เป็นผู้ที่หารายได้หลักให้กับครัวเรือน หรือไม่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6446" y="188640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26  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3" descr="C:\Users\Jakrapong\Desktop\ICONs\Home\png\no-smoking-sign-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2609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5297" y="1412776"/>
            <a:ext cx="8415175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25  คนในครัวเรือนไม่สูบบุหรี่</a:t>
            </a:r>
            <a:endParaRPr lang="en-US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836712"/>
            <a:ext cx="87129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26</a:t>
            </a: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 6 ปีขึ้นไปปฏิบัติกิจกรรมทาง</a:t>
            </a:r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ศาสนา</a:t>
            </a: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น้อยสัปดาห์</a:t>
            </a:r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 1 </a:t>
            </a:r>
            <a:r>
              <a:rPr lang="th-TH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ครั้ง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204" y="4183039"/>
            <a:ext cx="86752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ในรอบปีที่ผ่านมา คนในครัวเรือนที่อายุ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 6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ปีขึ้นไปทุก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</a:p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ควรได้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ปฏิบัติกิจกรรมทางศาสนาอย่างใดอย่าง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หนึ่งหรือ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หลาย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</a:p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น้อยสัปดาห์ละ 1 ครั้ง 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เช่น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การร่วมพิธีกรรมทางศาสนา ทำบุญ  ตักบาตร ทำภาวนา/สมาธิ สวดมนต์ ฟังเทศน์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ฟัง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ธรรม หรือการทำ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ละหมาด และ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การเข้าโบสถ์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คริสต์ เป็น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ต้น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Jakrapong\Desktop\แบบบ\แบบสอบถาม จปฐ  for web3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5961" r="82906" b="4718"/>
          <a:stretch/>
        </p:blipFill>
        <p:spPr bwMode="auto">
          <a:xfrm rot="5400000">
            <a:off x="4130837" y="-3847942"/>
            <a:ext cx="882869" cy="91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3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t="5961" r="38464" b="4718"/>
          <a:stretch/>
        </p:blipFill>
        <p:spPr bwMode="auto">
          <a:xfrm rot="5400000">
            <a:off x="3913077" y="-2572309"/>
            <a:ext cx="1317302" cy="91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8492" y="1165221"/>
            <a:ext cx="8441979" cy="369332"/>
          </a:xfrm>
          <a:prstGeom prst="rect">
            <a:avLst/>
          </a:prstGeom>
          <a:solidFill>
            <a:schemeClr val="bg2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26 คนอายุ 6 ปีขึ้นไป ปฏิบัติกิจกรรม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ทางศาสนา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อย่างน้อยสัปดาห์ละ 1 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ครั้ง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4437112"/>
            <a:ext cx="8496944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นิยาม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“กิจกรรม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ทางศาสนา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 หมายถึง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การได้ปฏิบัติกิจกรรมทางศาสนาตามแต่ละศาสนาที่ครัวเรือนนับถือ เช่น การร่วมพิธีกรรมทางศาสนา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ทำบุญ ตัก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บาตร ทำสมาธิ  สวดมนต์  ฟังเทศน์ ฟังธรรม หรือการทำละหมาด  และการเข้าโบสถ์คริสต์  เป็นต้น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6446" y="188640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26  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5" descr="C:\Users\Jakrapong\Desktop\ICONs\ใช้-human-pictos\png\meditation-yoga-posture-of-a-sitting-ma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7372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IT_center_CDD\ICONs\ใช้งาน\muslim-prayin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372"/>
            <a:ext cx="838993" cy="8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95935" y="1650286"/>
            <a:ext cx="4824535" cy="338554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เลือกคำตอบว่า ได้ปฏิบัติครบทุกคนหรือไม่</a:t>
            </a:r>
          </a:p>
        </p:txBody>
      </p:sp>
    </p:spTree>
    <p:extLst>
      <p:ext uri="{BB962C8B-B14F-4D97-AF65-F5344CB8AC3E}">
        <p14:creationId xmlns:p14="http://schemas.microsoft.com/office/powerpoint/2010/main" val="17524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12798</Words>
  <Application>Microsoft Office PowerPoint</Application>
  <PresentationFormat>On-screen Show (4:3)</PresentationFormat>
  <Paragraphs>1150</Paragraphs>
  <Slides>117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31" baseType="lpstr">
      <vt:lpstr>MS Mincho</vt:lpstr>
      <vt:lpstr>Arial</vt:lpstr>
      <vt:lpstr>Calibri</vt:lpstr>
      <vt:lpstr>Cordia New</vt:lpstr>
      <vt:lpstr>Courier New</vt:lpstr>
      <vt:lpstr>Franklin Gothic Book</vt:lpstr>
      <vt:lpstr>IrisUPC</vt:lpstr>
      <vt:lpstr>LilyUPC</vt:lpstr>
      <vt:lpstr>Tahoma</vt:lpstr>
      <vt:lpstr>TH SarabunPSK</vt:lpstr>
      <vt:lpstr>Times New Roman</vt:lpstr>
      <vt:lpstr>Wingdings</vt:lpstr>
      <vt:lpstr>Wingdings 2</vt:lpstr>
      <vt:lpstr>Office Theme</vt:lpstr>
      <vt:lpstr>ข้อมูลความจำเป็นพื้นฐาน (จปฐ.)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เปรียบเทียบ จปฐ. แผนฯ11 กับ แผนฯ12</vt:lpstr>
      <vt:lpstr>เปรียบเทียบ จปฐ. แผนฯ11 กับ แผนฯ12</vt:lpstr>
      <vt:lpstr>เปรียบเทียบ จปฐ. แผนฯ11 กับ แผนฯ12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Jakrapong</dc:creator>
  <cp:lastModifiedBy>HP</cp:lastModifiedBy>
  <cp:revision>213</cp:revision>
  <dcterms:created xsi:type="dcterms:W3CDTF">2016-10-31T02:39:25Z</dcterms:created>
  <dcterms:modified xsi:type="dcterms:W3CDTF">2021-06-24T02:22:42Z</dcterms:modified>
</cp:coreProperties>
</file>